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Default Extension="jpg" ContentType="image/jp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6" r:id="rId4"/>
  </p:sldMasterIdLst>
  <p:notesMasterIdLst>
    <p:notesMasterId r:id="rId113"/>
  </p:notesMasterIdLst>
  <p:sldIdLst>
    <p:sldId id="258" r:id="rId5"/>
    <p:sldId id="1964" r:id="rId6"/>
    <p:sldId id="1884" r:id="rId7"/>
    <p:sldId id="1877" r:id="rId8"/>
    <p:sldId id="1885" r:id="rId9"/>
    <p:sldId id="2042" r:id="rId10"/>
    <p:sldId id="1925" r:id="rId11"/>
    <p:sldId id="1893" r:id="rId12"/>
    <p:sldId id="1895" r:id="rId13"/>
    <p:sldId id="2041" r:id="rId14"/>
    <p:sldId id="2050" r:id="rId15"/>
    <p:sldId id="2051" r:id="rId16"/>
    <p:sldId id="2052" r:id="rId17"/>
    <p:sldId id="2043" r:id="rId18"/>
    <p:sldId id="2044" r:id="rId19"/>
    <p:sldId id="2045" r:id="rId20"/>
    <p:sldId id="2046" r:id="rId21"/>
    <p:sldId id="2047" r:id="rId22"/>
    <p:sldId id="2048" r:id="rId23"/>
    <p:sldId id="2049" r:id="rId24"/>
    <p:sldId id="1986" r:id="rId25"/>
    <p:sldId id="1957" r:id="rId26"/>
    <p:sldId id="1972" r:id="rId27"/>
    <p:sldId id="1955" r:id="rId28"/>
    <p:sldId id="2036" r:id="rId29"/>
    <p:sldId id="2037" r:id="rId30"/>
    <p:sldId id="2038" r:id="rId31"/>
    <p:sldId id="1965" r:id="rId32"/>
    <p:sldId id="1971" r:id="rId33"/>
    <p:sldId id="1973" r:id="rId34"/>
    <p:sldId id="2057" r:id="rId35"/>
    <p:sldId id="1974" r:id="rId36"/>
    <p:sldId id="1975" r:id="rId37"/>
    <p:sldId id="1976" r:id="rId38"/>
    <p:sldId id="1977" r:id="rId39"/>
    <p:sldId id="1978" r:id="rId40"/>
    <p:sldId id="1982" r:id="rId41"/>
    <p:sldId id="2011" r:id="rId42"/>
    <p:sldId id="1983" r:id="rId43"/>
    <p:sldId id="1984" r:id="rId44"/>
    <p:sldId id="2040" r:id="rId45"/>
    <p:sldId id="1966" r:id="rId46"/>
    <p:sldId id="1970" r:id="rId47"/>
    <p:sldId id="1985" r:id="rId48"/>
    <p:sldId id="2012" r:id="rId49"/>
    <p:sldId id="2013" r:id="rId50"/>
    <p:sldId id="2014" r:id="rId51"/>
    <p:sldId id="1988" r:id="rId52"/>
    <p:sldId id="1989" r:id="rId53"/>
    <p:sldId id="1990" r:id="rId54"/>
    <p:sldId id="2039" r:id="rId55"/>
    <p:sldId id="1991" r:id="rId56"/>
    <p:sldId id="1995" r:id="rId57"/>
    <p:sldId id="1996" r:id="rId58"/>
    <p:sldId id="1997" r:id="rId59"/>
    <p:sldId id="1998" r:id="rId60"/>
    <p:sldId id="1999" r:id="rId61"/>
    <p:sldId id="2000" r:id="rId62"/>
    <p:sldId id="2001" r:id="rId63"/>
    <p:sldId id="2002" r:id="rId64"/>
    <p:sldId id="2003" r:id="rId65"/>
    <p:sldId id="2005" r:id="rId66"/>
    <p:sldId id="2006" r:id="rId67"/>
    <p:sldId id="2015" r:id="rId68"/>
    <p:sldId id="1992" r:id="rId69"/>
    <p:sldId id="2016" r:id="rId70"/>
    <p:sldId id="2007" r:id="rId71"/>
    <p:sldId id="2008" r:id="rId72"/>
    <p:sldId id="1967" r:id="rId73"/>
    <p:sldId id="2059" r:id="rId74"/>
    <p:sldId id="2058" r:id="rId75"/>
    <p:sldId id="1968" r:id="rId76"/>
    <p:sldId id="2024" r:id="rId77"/>
    <p:sldId id="2018" r:id="rId78"/>
    <p:sldId id="2021" r:id="rId79"/>
    <p:sldId id="2022" r:id="rId80"/>
    <p:sldId id="2023" r:id="rId81"/>
    <p:sldId id="2009" r:id="rId82"/>
    <p:sldId id="2020" r:id="rId83"/>
    <p:sldId id="2056" r:id="rId84"/>
    <p:sldId id="2055" r:id="rId85"/>
    <p:sldId id="2053" r:id="rId86"/>
    <p:sldId id="2028" r:id="rId87"/>
    <p:sldId id="2030" r:id="rId88"/>
    <p:sldId id="2031" r:id="rId89"/>
    <p:sldId id="2032" r:id="rId90"/>
    <p:sldId id="2027" r:id="rId91"/>
    <p:sldId id="2033" r:id="rId92"/>
    <p:sldId id="2034" r:id="rId93"/>
    <p:sldId id="2035" r:id="rId94"/>
    <p:sldId id="2026" r:id="rId95"/>
    <p:sldId id="1969" r:id="rId96"/>
    <p:sldId id="1909" r:id="rId97"/>
    <p:sldId id="1910" r:id="rId98"/>
    <p:sldId id="1939" r:id="rId99"/>
    <p:sldId id="1911" r:id="rId100"/>
    <p:sldId id="1960" r:id="rId101"/>
    <p:sldId id="1912" r:id="rId102"/>
    <p:sldId id="1940" r:id="rId103"/>
    <p:sldId id="1961" r:id="rId104"/>
    <p:sldId id="1951" r:id="rId105"/>
    <p:sldId id="1932" r:id="rId106"/>
    <p:sldId id="1929" r:id="rId107"/>
    <p:sldId id="1933" r:id="rId108"/>
    <p:sldId id="1963" r:id="rId109"/>
    <p:sldId id="1979" r:id="rId110"/>
    <p:sldId id="1980" r:id="rId111"/>
    <p:sldId id="1981" r:id="rId1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121B"/>
    <a:srgbClr val="7BFC01"/>
    <a:srgbClr val="000000"/>
    <a:srgbClr val="4140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450" autoAdjust="0"/>
    <p:restoredTop sz="83401" autoAdjust="0"/>
  </p:normalViewPr>
  <p:slideViewPr>
    <p:cSldViewPr snapToGrid="0">
      <p:cViewPr varScale="1">
        <p:scale>
          <a:sx n="102" d="100"/>
          <a:sy n="102" d="100"/>
        </p:scale>
        <p:origin x="1144" y="16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tableStyles" Target="tableStyles.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notesMaster" Target="notesMasters/notesMaster1.xml"/><Relationship Id="rId118" Type="http://schemas.microsoft.com/office/2016/11/relationships/changesInfo" Target="changesInfos/changesInfo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buschat, Patrick" userId="5e26681b-5557-4224-abbf-f55184a6e634" providerId="ADAL" clId="{F637153A-C4B7-3642-80B5-E1C71C495DFA}"/>
    <pc:docChg chg="undo custSel addSld modSld">
      <pc:chgData name="Rebuschat, Patrick" userId="5e26681b-5557-4224-abbf-f55184a6e634" providerId="ADAL" clId="{F637153A-C4B7-3642-80B5-E1C71C495DFA}" dt="2023-02-26T19:15:53.427" v="304" actId="1035"/>
      <pc:docMkLst>
        <pc:docMk/>
      </pc:docMkLst>
      <pc:sldChg chg="modSp">
        <pc:chgData name="Rebuschat, Patrick" userId="5e26681b-5557-4224-abbf-f55184a6e634" providerId="ADAL" clId="{F637153A-C4B7-3642-80B5-E1C71C495DFA}" dt="2023-02-26T18:30:35.687" v="32" actId="20577"/>
        <pc:sldMkLst>
          <pc:docMk/>
          <pc:sldMk cId="1914847408" sldId="1983"/>
        </pc:sldMkLst>
        <pc:spChg chg="mod">
          <ac:chgData name="Rebuschat, Patrick" userId="5e26681b-5557-4224-abbf-f55184a6e634" providerId="ADAL" clId="{F637153A-C4B7-3642-80B5-E1C71C495DFA}" dt="2023-02-26T18:30:35.687" v="32" actId="20577"/>
          <ac:spMkLst>
            <pc:docMk/>
            <pc:sldMk cId="1914847408" sldId="1983"/>
            <ac:spMk id="2" creationId="{9CB7F44E-5580-43BC-ABB5-D3CAC69BEA6C}"/>
          </ac:spMkLst>
        </pc:spChg>
      </pc:sldChg>
      <pc:sldChg chg="modSp">
        <pc:chgData name="Rebuschat, Patrick" userId="5e26681b-5557-4224-abbf-f55184a6e634" providerId="ADAL" clId="{F637153A-C4B7-3642-80B5-E1C71C495DFA}" dt="2023-02-26T18:31:05.399" v="34" actId="20577"/>
        <pc:sldMkLst>
          <pc:docMk/>
          <pc:sldMk cId="1954189716" sldId="1984"/>
        </pc:sldMkLst>
        <pc:spChg chg="mod">
          <ac:chgData name="Rebuschat, Patrick" userId="5e26681b-5557-4224-abbf-f55184a6e634" providerId="ADAL" clId="{F637153A-C4B7-3642-80B5-E1C71C495DFA}" dt="2023-02-26T18:31:05.399" v="34" actId="20577"/>
          <ac:spMkLst>
            <pc:docMk/>
            <pc:sldMk cId="1954189716" sldId="1984"/>
            <ac:spMk id="2" creationId="{9CB7F44E-5580-43BC-ABB5-D3CAC69BEA6C}"/>
          </ac:spMkLst>
        </pc:spChg>
      </pc:sldChg>
      <pc:sldChg chg="addSp delSp">
        <pc:chgData name="Rebuschat, Patrick" userId="5e26681b-5557-4224-abbf-f55184a6e634" providerId="ADAL" clId="{F637153A-C4B7-3642-80B5-E1C71C495DFA}" dt="2023-02-26T18:38:54.148" v="37" actId="478"/>
        <pc:sldMkLst>
          <pc:docMk/>
          <pc:sldMk cId="58277373" sldId="1990"/>
        </pc:sldMkLst>
        <pc:picChg chg="add del">
          <ac:chgData name="Rebuschat, Patrick" userId="5e26681b-5557-4224-abbf-f55184a6e634" providerId="ADAL" clId="{F637153A-C4B7-3642-80B5-E1C71C495DFA}" dt="2023-02-26T18:38:54.148" v="37" actId="478"/>
          <ac:picMkLst>
            <pc:docMk/>
            <pc:sldMk cId="58277373" sldId="1990"/>
            <ac:picMk id="7" creationId="{30D27999-2978-EB43-98DA-6B451DAC63E6}"/>
          </ac:picMkLst>
        </pc:picChg>
      </pc:sldChg>
      <pc:sldChg chg="addSp delSp modSp">
        <pc:chgData name="Rebuschat, Patrick" userId="5e26681b-5557-4224-abbf-f55184a6e634" providerId="ADAL" clId="{F637153A-C4B7-3642-80B5-E1C71C495DFA}" dt="2023-02-26T19:11:19.855" v="124" actId="1076"/>
        <pc:sldMkLst>
          <pc:docMk/>
          <pc:sldMk cId="1014319052" sldId="2005"/>
        </pc:sldMkLst>
        <pc:spChg chg="del">
          <ac:chgData name="Rebuschat, Patrick" userId="5e26681b-5557-4224-abbf-f55184a6e634" providerId="ADAL" clId="{F637153A-C4B7-3642-80B5-E1C71C495DFA}" dt="2023-02-26T19:08:32.592" v="95" actId="478"/>
          <ac:spMkLst>
            <pc:docMk/>
            <pc:sldMk cId="1014319052" sldId="2005"/>
            <ac:spMk id="6" creationId="{E0B42478-1C30-3E49-BDDD-D74126969048}"/>
          </ac:spMkLst>
        </pc:spChg>
        <pc:spChg chg="add mod">
          <ac:chgData name="Rebuschat, Patrick" userId="5e26681b-5557-4224-abbf-f55184a6e634" providerId="ADAL" clId="{F637153A-C4B7-3642-80B5-E1C71C495DFA}" dt="2023-02-26T19:09:35.781" v="101" actId="1076"/>
          <ac:spMkLst>
            <pc:docMk/>
            <pc:sldMk cId="1014319052" sldId="2005"/>
            <ac:spMk id="8" creationId="{B7849795-551E-BD4C-A38B-FBD0D933F916}"/>
          </ac:spMkLst>
        </pc:spChg>
        <pc:spChg chg="add mod">
          <ac:chgData name="Rebuschat, Patrick" userId="5e26681b-5557-4224-abbf-f55184a6e634" providerId="ADAL" clId="{F637153A-C4B7-3642-80B5-E1C71C495DFA}" dt="2023-02-26T19:09:49.584" v="104" actId="14100"/>
          <ac:spMkLst>
            <pc:docMk/>
            <pc:sldMk cId="1014319052" sldId="2005"/>
            <ac:spMk id="10" creationId="{24246025-9BC8-764D-B929-C39C72084C62}"/>
          </ac:spMkLst>
        </pc:spChg>
        <pc:spChg chg="add mod">
          <ac:chgData name="Rebuschat, Patrick" userId="5e26681b-5557-4224-abbf-f55184a6e634" providerId="ADAL" clId="{F637153A-C4B7-3642-80B5-E1C71C495DFA}" dt="2023-02-26T19:10:31.246" v="117" actId="1076"/>
          <ac:spMkLst>
            <pc:docMk/>
            <pc:sldMk cId="1014319052" sldId="2005"/>
            <ac:spMk id="11" creationId="{6D22A610-A329-7A4C-B0E8-421D797F4B6B}"/>
          </ac:spMkLst>
        </pc:spChg>
        <pc:spChg chg="add del mod">
          <ac:chgData name="Rebuschat, Patrick" userId="5e26681b-5557-4224-abbf-f55184a6e634" providerId="ADAL" clId="{F637153A-C4B7-3642-80B5-E1C71C495DFA}" dt="2023-02-26T19:11:14.649" v="123" actId="478"/>
          <ac:spMkLst>
            <pc:docMk/>
            <pc:sldMk cId="1014319052" sldId="2005"/>
            <ac:spMk id="12" creationId="{F077E7AC-178E-004D-AE98-D54049B79B20}"/>
          </ac:spMkLst>
        </pc:spChg>
        <pc:spChg chg="add mod">
          <ac:chgData name="Rebuschat, Patrick" userId="5e26681b-5557-4224-abbf-f55184a6e634" providerId="ADAL" clId="{F637153A-C4B7-3642-80B5-E1C71C495DFA}" dt="2023-02-26T19:11:19.855" v="124" actId="1076"/>
          <ac:spMkLst>
            <pc:docMk/>
            <pc:sldMk cId="1014319052" sldId="2005"/>
            <ac:spMk id="13" creationId="{D6FBF629-8B27-7642-97A0-EBF51D2B632A}"/>
          </ac:spMkLst>
        </pc:spChg>
      </pc:sldChg>
      <pc:sldChg chg="addSp delSp modSp">
        <pc:chgData name="Rebuschat, Patrick" userId="5e26681b-5557-4224-abbf-f55184a6e634" providerId="ADAL" clId="{F637153A-C4B7-3642-80B5-E1C71C495DFA}" dt="2023-02-26T19:12:11.609" v="160" actId="1035"/>
        <pc:sldMkLst>
          <pc:docMk/>
          <pc:sldMk cId="3940626531" sldId="2007"/>
        </pc:sldMkLst>
        <pc:spChg chg="add del">
          <ac:chgData name="Rebuschat, Patrick" userId="5e26681b-5557-4224-abbf-f55184a6e634" providerId="ADAL" clId="{F637153A-C4B7-3642-80B5-E1C71C495DFA}" dt="2023-02-26T19:11:33.431" v="126"/>
          <ac:spMkLst>
            <pc:docMk/>
            <pc:sldMk cId="3940626531" sldId="2007"/>
            <ac:spMk id="10" creationId="{530FF17C-E4A4-6743-9EB3-9A0183F954F7}"/>
          </ac:spMkLst>
        </pc:spChg>
        <pc:spChg chg="add del">
          <ac:chgData name="Rebuschat, Patrick" userId="5e26681b-5557-4224-abbf-f55184a6e634" providerId="ADAL" clId="{F637153A-C4B7-3642-80B5-E1C71C495DFA}" dt="2023-02-26T19:11:33.431" v="126"/>
          <ac:spMkLst>
            <pc:docMk/>
            <pc:sldMk cId="3940626531" sldId="2007"/>
            <ac:spMk id="11" creationId="{307412E2-EAB9-3D44-B34C-107C33E3F022}"/>
          </ac:spMkLst>
        </pc:spChg>
        <pc:spChg chg="add del">
          <ac:chgData name="Rebuschat, Patrick" userId="5e26681b-5557-4224-abbf-f55184a6e634" providerId="ADAL" clId="{F637153A-C4B7-3642-80B5-E1C71C495DFA}" dt="2023-02-26T19:11:33.431" v="126"/>
          <ac:spMkLst>
            <pc:docMk/>
            <pc:sldMk cId="3940626531" sldId="2007"/>
            <ac:spMk id="13" creationId="{2252914C-67DF-E948-8D9F-BDAF2E55E5FD}"/>
          </ac:spMkLst>
        </pc:spChg>
        <pc:spChg chg="add del">
          <ac:chgData name="Rebuschat, Patrick" userId="5e26681b-5557-4224-abbf-f55184a6e634" providerId="ADAL" clId="{F637153A-C4B7-3642-80B5-E1C71C495DFA}" dt="2023-02-26T19:11:33.431" v="126"/>
          <ac:spMkLst>
            <pc:docMk/>
            <pc:sldMk cId="3940626531" sldId="2007"/>
            <ac:spMk id="15" creationId="{D184C388-0E7C-7648-92F5-32520D982E5B}"/>
          </ac:spMkLst>
        </pc:spChg>
        <pc:spChg chg="add del">
          <ac:chgData name="Rebuschat, Patrick" userId="5e26681b-5557-4224-abbf-f55184a6e634" providerId="ADAL" clId="{F637153A-C4B7-3642-80B5-E1C71C495DFA}" dt="2023-02-26T19:11:33.431" v="126"/>
          <ac:spMkLst>
            <pc:docMk/>
            <pc:sldMk cId="3940626531" sldId="2007"/>
            <ac:spMk id="16" creationId="{72588587-3403-7545-9452-20D7D2517896}"/>
          </ac:spMkLst>
        </pc:spChg>
        <pc:spChg chg="add del">
          <ac:chgData name="Rebuschat, Patrick" userId="5e26681b-5557-4224-abbf-f55184a6e634" providerId="ADAL" clId="{F637153A-C4B7-3642-80B5-E1C71C495DFA}" dt="2023-02-26T19:11:33.431" v="126"/>
          <ac:spMkLst>
            <pc:docMk/>
            <pc:sldMk cId="3940626531" sldId="2007"/>
            <ac:spMk id="17" creationId="{ECEC73FD-62FD-CA41-8237-EC0E3DBC613C}"/>
          </ac:spMkLst>
        </pc:spChg>
        <pc:spChg chg="add del">
          <ac:chgData name="Rebuschat, Patrick" userId="5e26681b-5557-4224-abbf-f55184a6e634" providerId="ADAL" clId="{F637153A-C4B7-3642-80B5-E1C71C495DFA}" dt="2023-02-26T19:11:33.431" v="126"/>
          <ac:spMkLst>
            <pc:docMk/>
            <pc:sldMk cId="3940626531" sldId="2007"/>
            <ac:spMk id="18" creationId="{2B45521C-73D9-5C43-B538-FFC0B7549A9F}"/>
          </ac:spMkLst>
        </pc:spChg>
        <pc:spChg chg="add mod">
          <ac:chgData name="Rebuschat, Patrick" userId="5e26681b-5557-4224-abbf-f55184a6e634" providerId="ADAL" clId="{F637153A-C4B7-3642-80B5-E1C71C495DFA}" dt="2023-02-26T19:12:01.709" v="143" actId="1036"/>
          <ac:spMkLst>
            <pc:docMk/>
            <pc:sldMk cId="3940626531" sldId="2007"/>
            <ac:spMk id="19" creationId="{966C632D-FBB1-C24C-A120-3090D2BF9F4C}"/>
          </ac:spMkLst>
        </pc:spChg>
        <pc:spChg chg="add mod">
          <ac:chgData name="Rebuschat, Patrick" userId="5e26681b-5557-4224-abbf-f55184a6e634" providerId="ADAL" clId="{F637153A-C4B7-3642-80B5-E1C71C495DFA}" dt="2023-02-26T19:12:11.609" v="160" actId="1035"/>
          <ac:spMkLst>
            <pc:docMk/>
            <pc:sldMk cId="3940626531" sldId="2007"/>
            <ac:spMk id="20" creationId="{44887961-C3FE-0D44-B4C4-2A48DBC652F8}"/>
          </ac:spMkLst>
        </pc:spChg>
        <pc:picChg chg="add del">
          <ac:chgData name="Rebuschat, Patrick" userId="5e26681b-5557-4224-abbf-f55184a6e634" providerId="ADAL" clId="{F637153A-C4B7-3642-80B5-E1C71C495DFA}" dt="2023-02-26T19:11:33.431" v="126"/>
          <ac:picMkLst>
            <pc:docMk/>
            <pc:sldMk cId="3940626531" sldId="2007"/>
            <ac:picMk id="12" creationId="{8B3D7F17-27D0-564A-8746-CF16FB4632C3}"/>
          </ac:picMkLst>
        </pc:picChg>
        <pc:cxnChg chg="add del">
          <ac:chgData name="Rebuschat, Patrick" userId="5e26681b-5557-4224-abbf-f55184a6e634" providerId="ADAL" clId="{F637153A-C4B7-3642-80B5-E1C71C495DFA}" dt="2023-02-26T19:11:33.431" v="126"/>
          <ac:cxnSpMkLst>
            <pc:docMk/>
            <pc:sldMk cId="3940626531" sldId="2007"/>
            <ac:cxnSpMk id="14" creationId="{11438F5B-61AD-DD4B-BB5C-477B7C26608E}"/>
          </ac:cxnSpMkLst>
        </pc:cxnChg>
      </pc:sldChg>
      <pc:sldChg chg="delSp">
        <pc:chgData name="Rebuschat, Patrick" userId="5e26681b-5557-4224-abbf-f55184a6e634" providerId="ADAL" clId="{F637153A-C4B7-3642-80B5-E1C71C495DFA}" dt="2023-02-26T19:13:05.576" v="161" actId="478"/>
        <pc:sldMkLst>
          <pc:docMk/>
          <pc:sldMk cId="622980901" sldId="2008"/>
        </pc:sldMkLst>
        <pc:spChg chg="del">
          <ac:chgData name="Rebuschat, Patrick" userId="5e26681b-5557-4224-abbf-f55184a6e634" providerId="ADAL" clId="{F637153A-C4B7-3642-80B5-E1C71C495DFA}" dt="2023-02-26T19:13:05.576" v="161" actId="478"/>
          <ac:spMkLst>
            <pc:docMk/>
            <pc:sldMk cId="622980901" sldId="2008"/>
            <ac:spMk id="7" creationId="{CFDAA4A8-E24F-0E47-B6B2-826C0667A685}"/>
          </ac:spMkLst>
        </pc:spChg>
      </pc:sldChg>
      <pc:sldChg chg="addSp delSp modSp">
        <pc:chgData name="Rebuschat, Patrick" userId="5e26681b-5557-4224-abbf-f55184a6e634" providerId="ADAL" clId="{F637153A-C4B7-3642-80B5-E1C71C495DFA}" dt="2023-02-26T19:14:40.846" v="246"/>
        <pc:sldMkLst>
          <pc:docMk/>
          <pc:sldMk cId="2188886742" sldId="2021"/>
        </pc:sldMkLst>
        <pc:spChg chg="add del mod">
          <ac:chgData name="Rebuschat, Patrick" userId="5e26681b-5557-4224-abbf-f55184a6e634" providerId="ADAL" clId="{F637153A-C4B7-3642-80B5-E1C71C495DFA}" dt="2023-02-26T19:14:40.846" v="246"/>
          <ac:spMkLst>
            <pc:docMk/>
            <pc:sldMk cId="2188886742" sldId="2021"/>
            <ac:spMk id="8" creationId="{5E9F870F-6888-B04B-86D6-DABBF924D669}"/>
          </ac:spMkLst>
        </pc:spChg>
        <pc:spChg chg="add del mod">
          <ac:chgData name="Rebuschat, Patrick" userId="5e26681b-5557-4224-abbf-f55184a6e634" providerId="ADAL" clId="{F637153A-C4B7-3642-80B5-E1C71C495DFA}" dt="2023-02-26T19:14:40.846" v="246"/>
          <ac:spMkLst>
            <pc:docMk/>
            <pc:sldMk cId="2188886742" sldId="2021"/>
            <ac:spMk id="9" creationId="{552A07AD-08F0-074D-BB89-101B6AF13659}"/>
          </ac:spMkLst>
        </pc:spChg>
        <pc:picChg chg="mod">
          <ac:chgData name="Rebuschat, Patrick" userId="5e26681b-5557-4224-abbf-f55184a6e634" providerId="ADAL" clId="{F637153A-C4B7-3642-80B5-E1C71C495DFA}" dt="2023-02-26T19:14:09.285" v="205" actId="1035"/>
          <ac:picMkLst>
            <pc:docMk/>
            <pc:sldMk cId="2188886742" sldId="2021"/>
            <ac:picMk id="6" creationId="{EACD03DF-44D4-134E-9E49-AE88AC5D509C}"/>
          </ac:picMkLst>
        </pc:picChg>
      </pc:sldChg>
      <pc:sldChg chg="addSp delSp modSp">
        <pc:chgData name="Rebuschat, Patrick" userId="5e26681b-5557-4224-abbf-f55184a6e634" providerId="ADAL" clId="{F637153A-C4B7-3642-80B5-E1C71C495DFA}" dt="2023-02-26T19:15:53.427" v="304" actId="1035"/>
        <pc:sldMkLst>
          <pc:docMk/>
          <pc:sldMk cId="2813871103" sldId="2022"/>
        </pc:sldMkLst>
        <pc:spChg chg="add del">
          <ac:chgData name="Rebuschat, Patrick" userId="5e26681b-5557-4224-abbf-f55184a6e634" providerId="ADAL" clId="{F637153A-C4B7-3642-80B5-E1C71C495DFA}" dt="2023-02-26T19:15:38.871" v="278"/>
          <ac:spMkLst>
            <pc:docMk/>
            <pc:sldMk cId="2813871103" sldId="2022"/>
            <ac:spMk id="8" creationId="{CFE163B5-025F-CE48-A642-3798DEDDA2CA}"/>
          </ac:spMkLst>
        </pc:spChg>
        <pc:spChg chg="add del">
          <ac:chgData name="Rebuschat, Patrick" userId="5e26681b-5557-4224-abbf-f55184a6e634" providerId="ADAL" clId="{F637153A-C4B7-3642-80B5-E1C71C495DFA}" dt="2023-02-26T19:15:38.871" v="278"/>
          <ac:spMkLst>
            <pc:docMk/>
            <pc:sldMk cId="2813871103" sldId="2022"/>
            <ac:spMk id="10" creationId="{EF555A8B-FBE1-614B-90BD-643CAD6001CB}"/>
          </ac:spMkLst>
        </pc:spChg>
        <pc:spChg chg="add mod">
          <ac:chgData name="Rebuschat, Patrick" userId="5e26681b-5557-4224-abbf-f55184a6e634" providerId="ADAL" clId="{F637153A-C4B7-3642-80B5-E1C71C495DFA}" dt="2023-02-26T19:15:53.427" v="304" actId="1035"/>
          <ac:spMkLst>
            <pc:docMk/>
            <pc:sldMk cId="2813871103" sldId="2022"/>
            <ac:spMk id="11" creationId="{772923C7-5CD6-3145-97C3-F68A728612BE}"/>
          </ac:spMkLst>
        </pc:spChg>
        <pc:spChg chg="add mod">
          <ac:chgData name="Rebuschat, Patrick" userId="5e26681b-5557-4224-abbf-f55184a6e634" providerId="ADAL" clId="{F637153A-C4B7-3642-80B5-E1C71C495DFA}" dt="2023-02-26T19:15:53.427" v="304" actId="1035"/>
          <ac:spMkLst>
            <pc:docMk/>
            <pc:sldMk cId="2813871103" sldId="2022"/>
            <ac:spMk id="12" creationId="{8C05EB10-E0CA-D349-B8D5-760B8F076903}"/>
          </ac:spMkLst>
        </pc:spChg>
        <pc:picChg chg="add del">
          <ac:chgData name="Rebuschat, Patrick" userId="5e26681b-5557-4224-abbf-f55184a6e634" providerId="ADAL" clId="{F637153A-C4B7-3642-80B5-E1C71C495DFA}" dt="2023-02-26T19:15:38.871" v="278"/>
          <ac:picMkLst>
            <pc:docMk/>
            <pc:sldMk cId="2813871103" sldId="2022"/>
            <ac:picMk id="6" creationId="{DBEE5E06-15F9-974D-8FEF-640858DD1E1D}"/>
          </ac:picMkLst>
        </pc:picChg>
      </pc:sldChg>
      <pc:sldChg chg="addSp modSp">
        <pc:chgData name="Rebuschat, Patrick" userId="5e26681b-5557-4224-abbf-f55184a6e634" providerId="ADAL" clId="{F637153A-C4B7-3642-80B5-E1C71C495DFA}" dt="2023-02-26T19:15:11.319" v="276" actId="113"/>
        <pc:sldMkLst>
          <pc:docMk/>
          <pc:sldMk cId="3332222656" sldId="2024"/>
        </pc:sldMkLst>
        <pc:spChg chg="mod">
          <ac:chgData name="Rebuschat, Patrick" userId="5e26681b-5557-4224-abbf-f55184a6e634" providerId="ADAL" clId="{F637153A-C4B7-3642-80B5-E1C71C495DFA}" dt="2023-02-26T19:15:11.319" v="276" actId="113"/>
          <ac:spMkLst>
            <pc:docMk/>
            <pc:sldMk cId="3332222656" sldId="2024"/>
            <ac:spMk id="3" creationId="{F363114D-20B4-014B-93C7-C18D4B8E6547}"/>
          </ac:spMkLst>
        </pc:spChg>
        <pc:spChg chg="add mod">
          <ac:chgData name="Rebuschat, Patrick" userId="5e26681b-5557-4224-abbf-f55184a6e634" providerId="ADAL" clId="{F637153A-C4B7-3642-80B5-E1C71C495DFA}" dt="2023-02-26T19:14:36.106" v="245" actId="1037"/>
          <ac:spMkLst>
            <pc:docMk/>
            <pc:sldMk cId="3332222656" sldId="2024"/>
            <ac:spMk id="10" creationId="{A0CC41D4-C09A-914D-A790-C4CB6C000360}"/>
          </ac:spMkLst>
        </pc:spChg>
        <pc:spChg chg="add">
          <ac:chgData name="Rebuschat, Patrick" userId="5e26681b-5557-4224-abbf-f55184a6e634" providerId="ADAL" clId="{F637153A-C4B7-3642-80B5-E1C71C495DFA}" dt="2023-02-26T19:14:42.530" v="247"/>
          <ac:spMkLst>
            <pc:docMk/>
            <pc:sldMk cId="3332222656" sldId="2024"/>
            <ac:spMk id="13" creationId="{02D06CAB-9920-B244-839B-17C90BEB06D1}"/>
          </ac:spMkLst>
        </pc:spChg>
        <pc:spChg chg="add">
          <ac:chgData name="Rebuschat, Patrick" userId="5e26681b-5557-4224-abbf-f55184a6e634" providerId="ADAL" clId="{F637153A-C4B7-3642-80B5-E1C71C495DFA}" dt="2023-02-26T19:14:42.530" v="247"/>
          <ac:spMkLst>
            <pc:docMk/>
            <pc:sldMk cId="3332222656" sldId="2024"/>
            <ac:spMk id="14" creationId="{D01C3E91-BB28-2748-A012-C8BD44D674DF}"/>
          </ac:spMkLst>
        </pc:spChg>
      </pc:sldChg>
      <pc:sldChg chg="modSp add">
        <pc:chgData name="Rebuschat, Patrick" userId="5e26681b-5557-4224-abbf-f55184a6e634" providerId="ADAL" clId="{F637153A-C4B7-3642-80B5-E1C71C495DFA}" dt="2023-02-26T18:39:47.397" v="94" actId="404"/>
        <pc:sldMkLst>
          <pc:docMk/>
          <pc:sldMk cId="3239698009" sldId="2039"/>
        </pc:sldMkLst>
        <pc:spChg chg="mod">
          <ac:chgData name="Rebuschat, Patrick" userId="5e26681b-5557-4224-abbf-f55184a6e634" providerId="ADAL" clId="{F637153A-C4B7-3642-80B5-E1C71C495DFA}" dt="2023-02-26T18:39:47.397" v="94" actId="404"/>
          <ac:spMkLst>
            <pc:docMk/>
            <pc:sldMk cId="3239698009" sldId="2039"/>
            <ac:spMk id="2" creationId="{9CB7F44E-5580-43BC-ABB5-D3CAC69BEA6C}"/>
          </ac:spMkLst>
        </pc:spChg>
        <pc:spChg chg="mod">
          <ac:chgData name="Rebuschat, Patrick" userId="5e26681b-5557-4224-abbf-f55184a6e634" providerId="ADAL" clId="{F637153A-C4B7-3642-80B5-E1C71C495DFA}" dt="2023-02-26T18:38:57.624" v="38" actId="20577"/>
          <ac:spMkLst>
            <pc:docMk/>
            <pc:sldMk cId="3239698009" sldId="2039"/>
            <ac:spMk id="3" creationId="{6B00EBB0-C201-4A10-94AA-7CB90BEB9D0A}"/>
          </ac:spMkLst>
        </pc:spChg>
        <pc:picChg chg="mod">
          <ac:chgData name="Rebuschat, Patrick" userId="5e26681b-5557-4224-abbf-f55184a6e634" providerId="ADAL" clId="{F637153A-C4B7-3642-80B5-E1C71C495DFA}" dt="2023-02-26T18:39:04.530" v="40" actId="1076"/>
          <ac:picMkLst>
            <pc:docMk/>
            <pc:sldMk cId="3239698009" sldId="2039"/>
            <ac:picMk id="7" creationId="{30D27999-2978-EB43-98DA-6B451DAC63E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42F3E7-441F-477B-9032-3EE7BEB30DA2}" type="datetimeFigureOut">
              <a:rPr lang="en-GB" smtClean="0"/>
              <a:t>26/02/2023</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22F0C5-9915-4C9D-B9C1-C3246B8D4C90}" type="slidenum">
              <a:rPr lang="en-GB" smtClean="0"/>
              <a:t>‹#›</a:t>
            </a:fld>
            <a:endParaRPr lang="en-GB"/>
          </a:p>
        </p:txBody>
      </p:sp>
    </p:spTree>
    <p:extLst>
      <p:ext uri="{BB962C8B-B14F-4D97-AF65-F5344CB8AC3E}">
        <p14:creationId xmlns:p14="http://schemas.microsoft.com/office/powerpoint/2010/main" val="837957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thenewstatistics.com/itns/"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www.esci.thenewstatistics.com/" TargetMode="External"/><Relationship Id="rId5" Type="http://schemas.openxmlformats.org/officeDocument/2006/relationships/hyperlink" Target="https://www.psychologicalscience.org/members/new-statistics" TargetMode="External"/><Relationship Id="rId4" Type="http://schemas.openxmlformats.org/officeDocument/2006/relationships/hyperlink" Target="https://doi.org/10.1177/0956797613504966"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thenewstatistics.com/itns/" TargetMode="External"/><Relationship Id="rId2" Type="http://schemas.openxmlformats.org/officeDocument/2006/relationships/slide" Target="../slides/slide47.xml"/><Relationship Id="rId1" Type="http://schemas.openxmlformats.org/officeDocument/2006/relationships/notesMaster" Target="../notesMasters/notesMaster1.xml"/><Relationship Id="rId6" Type="http://schemas.openxmlformats.org/officeDocument/2006/relationships/hyperlink" Target="https://www.esci.thenewstatistics.com/" TargetMode="External"/><Relationship Id="rId5" Type="http://schemas.openxmlformats.org/officeDocument/2006/relationships/hyperlink" Target="https://www.psychologicalscience.org/members/new-statistics" TargetMode="External"/><Relationship Id="rId4" Type="http://schemas.openxmlformats.org/officeDocument/2006/relationships/hyperlink" Target="https://doi.org/10.1177/0956797613504966"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Section title slide. </a:t>
            </a:r>
          </a:p>
          <a:p>
            <a:endParaRPr lang="en-GB" dirty="0"/>
          </a:p>
        </p:txBody>
      </p:sp>
      <p:sp>
        <p:nvSpPr>
          <p:cNvPr id="4" name="Slide Number Placeholder 3"/>
          <p:cNvSpPr>
            <a:spLocks noGrp="1"/>
          </p:cNvSpPr>
          <p:nvPr>
            <p:ph type="sldNum" sz="quarter" idx="10"/>
          </p:nvPr>
        </p:nvSpPr>
        <p:spPr/>
        <p:txBody>
          <a:bodyPr/>
          <a:lstStyle/>
          <a:p>
            <a:fld id="{5F22F0C5-9915-4C9D-B9C1-C3246B8D4C90}" type="slidenum">
              <a:rPr lang="en-GB" smtClean="0"/>
              <a:t>1</a:t>
            </a:fld>
            <a:endParaRPr lang="en-GB"/>
          </a:p>
        </p:txBody>
      </p:sp>
    </p:spTree>
    <p:extLst>
      <p:ext uri="{BB962C8B-B14F-4D97-AF65-F5344CB8AC3E}">
        <p14:creationId xmlns:p14="http://schemas.microsoft.com/office/powerpoint/2010/main" val="1449534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normal distribution appears out of thin air, and in this way represents some fundamental aspect of the universe.” Cumming (2012, p. 58)</a:t>
            </a:r>
            <a:endParaRPr lang="en-GB" dirty="0"/>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10</a:t>
            </a:fld>
            <a:endParaRPr lang="en-GB"/>
          </a:p>
        </p:txBody>
      </p:sp>
    </p:spTree>
    <p:extLst>
      <p:ext uri="{BB962C8B-B14F-4D97-AF65-F5344CB8AC3E}">
        <p14:creationId xmlns:p14="http://schemas.microsoft.com/office/powerpoint/2010/main" val="4091970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distribution of sample statistics (e.g., means) collected from many independent samples.</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14</a:t>
            </a:fld>
            <a:endParaRPr lang="en-GB"/>
          </a:p>
        </p:txBody>
      </p:sp>
    </p:spTree>
    <p:extLst>
      <p:ext uri="{BB962C8B-B14F-4D97-AF65-F5344CB8AC3E}">
        <p14:creationId xmlns:p14="http://schemas.microsoft.com/office/powerpoint/2010/main" val="1946171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normal distribution appears out of thin air, and in this way represents some fundamental aspect of the universe.” Cumming (2012, p. 58)</a:t>
            </a:r>
            <a:endParaRPr lang="en-GB" dirty="0"/>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15</a:t>
            </a:fld>
            <a:endParaRPr lang="en-GB"/>
          </a:p>
        </p:txBody>
      </p:sp>
    </p:spTree>
    <p:extLst>
      <p:ext uri="{BB962C8B-B14F-4D97-AF65-F5344CB8AC3E}">
        <p14:creationId xmlns:p14="http://schemas.microsoft.com/office/powerpoint/2010/main" val="34364068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16</a:t>
            </a:fld>
            <a:endParaRPr lang="en-GB"/>
          </a:p>
        </p:txBody>
      </p:sp>
    </p:spTree>
    <p:extLst>
      <p:ext uri="{BB962C8B-B14F-4D97-AF65-F5344CB8AC3E}">
        <p14:creationId xmlns:p14="http://schemas.microsoft.com/office/powerpoint/2010/main" val="33296997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17</a:t>
            </a:fld>
            <a:endParaRPr lang="en-GB"/>
          </a:p>
        </p:txBody>
      </p:sp>
    </p:spTree>
    <p:extLst>
      <p:ext uri="{BB962C8B-B14F-4D97-AF65-F5344CB8AC3E}">
        <p14:creationId xmlns:p14="http://schemas.microsoft.com/office/powerpoint/2010/main" val="20617860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18</a:t>
            </a:fld>
            <a:endParaRPr lang="en-GB"/>
          </a:p>
        </p:txBody>
      </p:sp>
    </p:spTree>
    <p:extLst>
      <p:ext uri="{BB962C8B-B14F-4D97-AF65-F5344CB8AC3E}">
        <p14:creationId xmlns:p14="http://schemas.microsoft.com/office/powerpoint/2010/main" val="11193459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19</a:t>
            </a:fld>
            <a:endParaRPr lang="en-GB"/>
          </a:p>
        </p:txBody>
      </p:sp>
    </p:spTree>
    <p:extLst>
      <p:ext uri="{BB962C8B-B14F-4D97-AF65-F5344CB8AC3E}">
        <p14:creationId xmlns:p14="http://schemas.microsoft.com/office/powerpoint/2010/main" val="27813774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normal distribution appears out of thin air, and in this way represents some fundamental aspect of the universe.” Cumming (2012, p. 58)</a:t>
            </a:r>
            <a:endParaRPr lang="en-GB" dirty="0"/>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20</a:t>
            </a:fld>
            <a:endParaRPr lang="en-GB"/>
          </a:p>
        </p:txBody>
      </p:sp>
    </p:spTree>
    <p:extLst>
      <p:ext uri="{BB962C8B-B14F-4D97-AF65-F5344CB8AC3E}">
        <p14:creationId xmlns:p14="http://schemas.microsoft.com/office/powerpoint/2010/main" val="40148329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22</a:t>
            </a:fld>
            <a:endParaRPr lang="en-GB"/>
          </a:p>
        </p:txBody>
      </p:sp>
    </p:spTree>
    <p:extLst>
      <p:ext uri="{BB962C8B-B14F-4D97-AF65-F5344CB8AC3E}">
        <p14:creationId xmlns:p14="http://schemas.microsoft.com/office/powerpoint/2010/main" val="549708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Task 1:</a:t>
            </a:r>
            <a:r>
              <a:rPr lang="en-US" sz="1200" i="1" kern="1200" dirty="0">
                <a:solidFill>
                  <a:schemeClr val="tx1"/>
                </a:solidFill>
                <a:effectLst/>
                <a:latin typeface="+mn-lt"/>
                <a:ea typeface="+mn-ea"/>
                <a:cs typeface="+mn-cs"/>
              </a:rPr>
              <a:t> Sampling distributions</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psychologist Geoff Cumming wrote an excellent textbook on </a:t>
            </a:r>
            <a:r>
              <a:rPr lang="en-GB" sz="1200" u="sng" kern="1200" dirty="0">
                <a:solidFill>
                  <a:schemeClr val="tx1"/>
                </a:solidFill>
                <a:effectLst/>
                <a:latin typeface="+mn-lt"/>
                <a:ea typeface="+mn-ea"/>
                <a:cs typeface="+mn-cs"/>
                <a:hlinkClick r:id="rId3"/>
              </a:rPr>
              <a:t>The New Statistics</a:t>
            </a:r>
            <a:r>
              <a:rPr lang="en-GB" sz="1200" kern="1200" dirty="0">
                <a:solidFill>
                  <a:schemeClr val="tx1"/>
                </a:solidFill>
                <a:effectLst/>
                <a:latin typeface="+mn-lt"/>
                <a:ea typeface="+mn-ea"/>
                <a:cs typeface="+mn-cs"/>
              </a:rPr>
              <a:t> (confidence intervals, effect sizes, meta-analyses), in which he advocates a significant reform of the way we use statistics in the social sciences.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following article summarizes his ideas neatly.</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Cumming, G. (2014). The New Statistics: Why and How. </a:t>
            </a:r>
            <a:r>
              <a:rPr lang="en-GB" sz="1200" i="1" kern="1200" dirty="0">
                <a:solidFill>
                  <a:schemeClr val="tx1"/>
                </a:solidFill>
                <a:effectLst/>
                <a:latin typeface="+mn-lt"/>
                <a:ea typeface="+mn-ea"/>
                <a:cs typeface="+mn-cs"/>
              </a:rPr>
              <a:t>Psychological Science, 25</a:t>
            </a:r>
            <a:r>
              <a:rPr lang="en-GB" sz="1200" kern="1200" dirty="0">
                <a:solidFill>
                  <a:schemeClr val="tx1"/>
                </a:solidFill>
                <a:effectLst/>
                <a:latin typeface="+mn-lt"/>
                <a:ea typeface="+mn-ea"/>
                <a:cs typeface="+mn-cs"/>
              </a:rPr>
              <a:t>(1), 7–29. </a:t>
            </a:r>
            <a:r>
              <a:rPr lang="en-GB" sz="1200" u="sng" kern="1200" dirty="0">
                <a:solidFill>
                  <a:schemeClr val="tx1"/>
                </a:solidFill>
                <a:effectLst/>
                <a:latin typeface="+mn-lt"/>
                <a:ea typeface="+mn-ea"/>
                <a:cs typeface="+mn-cs"/>
                <a:hlinkClick r:id="rId4"/>
              </a:rPr>
              <a:t>https://doi.org/10.1177/0956797613504966</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following recordings of one of Cumming’s workshop are also worth watching:</a:t>
            </a:r>
          </a:p>
          <a:p>
            <a:r>
              <a:rPr lang="en-GB" sz="1200" kern="1200" dirty="0">
                <a:solidFill>
                  <a:schemeClr val="tx1"/>
                </a:solidFill>
                <a:effectLst/>
                <a:latin typeface="+mn-lt"/>
                <a:ea typeface="+mn-ea"/>
                <a:cs typeface="+mn-cs"/>
              </a:rPr>
              <a:t> </a:t>
            </a:r>
          </a:p>
          <a:p>
            <a:r>
              <a:rPr lang="en-GB" sz="1200" u="sng" kern="1200" dirty="0">
                <a:solidFill>
                  <a:schemeClr val="tx1"/>
                </a:solidFill>
                <a:effectLst/>
                <a:latin typeface="+mn-lt"/>
                <a:ea typeface="+mn-ea"/>
                <a:cs typeface="+mn-cs"/>
                <a:hlinkClick r:id="rId5"/>
              </a:rPr>
              <a:t>https://www.psychologicalscience.org/members/new-statistics</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Cumming developed a very helpful software package (ESCI, Exploratory Software for Confidence Intervals) that we will use over the coming weeks to illustrate important ideas in statistics. You can access the software and the companion website here:</a:t>
            </a:r>
          </a:p>
          <a:p>
            <a:r>
              <a:rPr lang="en-GB" sz="1200" kern="1200" dirty="0">
                <a:solidFill>
                  <a:schemeClr val="tx1"/>
                </a:solidFill>
                <a:effectLst/>
                <a:latin typeface="+mn-lt"/>
                <a:ea typeface="+mn-ea"/>
                <a:cs typeface="+mn-cs"/>
              </a:rPr>
              <a:t> </a:t>
            </a:r>
          </a:p>
          <a:p>
            <a:r>
              <a:rPr lang="en-GB" sz="1200" u="sng" kern="1200" dirty="0">
                <a:solidFill>
                  <a:schemeClr val="tx1"/>
                </a:solidFill>
                <a:effectLst/>
                <a:latin typeface="+mn-lt"/>
                <a:ea typeface="+mn-ea"/>
                <a:cs typeface="+mn-cs"/>
                <a:hlinkClick r:id="rId6"/>
              </a:rPr>
              <a:t>https://www.esci.thenewstatistics.com/</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24</a:t>
            </a:fld>
            <a:endParaRPr lang="en-GB"/>
          </a:p>
        </p:txBody>
      </p:sp>
    </p:spTree>
    <p:extLst>
      <p:ext uri="{BB962C8B-B14F-4D97-AF65-F5344CB8AC3E}">
        <p14:creationId xmlns:p14="http://schemas.microsoft.com/office/powerpoint/2010/main" val="2539945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a:t>
            </a:fld>
            <a:endParaRPr lang="en-GB"/>
          </a:p>
        </p:txBody>
      </p:sp>
    </p:spTree>
    <p:extLst>
      <p:ext uri="{BB962C8B-B14F-4D97-AF65-F5344CB8AC3E}">
        <p14:creationId xmlns:p14="http://schemas.microsoft.com/office/powerpoint/2010/main" val="20410021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28</a:t>
            </a:fld>
            <a:endParaRPr lang="en-GB"/>
          </a:p>
        </p:txBody>
      </p:sp>
    </p:spTree>
    <p:extLst>
      <p:ext uri="{BB962C8B-B14F-4D97-AF65-F5344CB8AC3E}">
        <p14:creationId xmlns:p14="http://schemas.microsoft.com/office/powerpoint/2010/main" val="13272459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29</a:t>
            </a:fld>
            <a:endParaRPr lang="en-GB"/>
          </a:p>
        </p:txBody>
      </p:sp>
    </p:spTree>
    <p:extLst>
      <p:ext uri="{BB962C8B-B14F-4D97-AF65-F5344CB8AC3E}">
        <p14:creationId xmlns:p14="http://schemas.microsoft.com/office/powerpoint/2010/main" val="40479388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Given that the number of possible combinations of means and SDs is infinite, so the number of different normal distributions is also infinite.</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30</a:t>
            </a:fld>
            <a:endParaRPr lang="en-GB"/>
          </a:p>
        </p:txBody>
      </p:sp>
    </p:spTree>
    <p:extLst>
      <p:ext uri="{BB962C8B-B14F-4D97-AF65-F5344CB8AC3E}">
        <p14:creationId xmlns:p14="http://schemas.microsoft.com/office/powerpoint/2010/main" val="3169048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Given that the number of possible combinations of means and SDs is infinite, so the number of different normal distributions is also infinite.</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31</a:t>
            </a:fld>
            <a:endParaRPr lang="en-GB"/>
          </a:p>
        </p:txBody>
      </p:sp>
    </p:spTree>
    <p:extLst>
      <p:ext uri="{BB962C8B-B14F-4D97-AF65-F5344CB8AC3E}">
        <p14:creationId xmlns:p14="http://schemas.microsoft.com/office/powerpoint/2010/main" val="11750481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33</a:t>
            </a:fld>
            <a:endParaRPr lang="en-GB"/>
          </a:p>
        </p:txBody>
      </p:sp>
    </p:spTree>
    <p:extLst>
      <p:ext uri="{BB962C8B-B14F-4D97-AF65-F5344CB8AC3E}">
        <p14:creationId xmlns:p14="http://schemas.microsoft.com/office/powerpoint/2010/main" val="34250050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Adapt from the handout task</a:t>
            </a:r>
          </a:p>
        </p:txBody>
      </p:sp>
      <p:sp>
        <p:nvSpPr>
          <p:cNvPr id="4" name="Slide Number Placeholder 3"/>
          <p:cNvSpPr>
            <a:spLocks noGrp="1"/>
          </p:cNvSpPr>
          <p:nvPr>
            <p:ph type="sldNum" sz="quarter" idx="5"/>
          </p:nvPr>
        </p:nvSpPr>
        <p:spPr/>
        <p:txBody>
          <a:bodyPr/>
          <a:lstStyle/>
          <a:p>
            <a:fld id="{5F22F0C5-9915-4C9D-B9C1-C3246B8D4C90}" type="slidenum">
              <a:rPr lang="en-GB" smtClean="0"/>
              <a:t>40</a:t>
            </a:fld>
            <a:endParaRPr lang="en-GB"/>
          </a:p>
        </p:txBody>
      </p:sp>
    </p:spTree>
    <p:extLst>
      <p:ext uri="{BB962C8B-B14F-4D97-AF65-F5344CB8AC3E}">
        <p14:creationId xmlns:p14="http://schemas.microsoft.com/office/powerpoint/2010/main" val="21407221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Computer raw scores, M and SD from data set, create a </a:t>
            </a:r>
            <a:r>
              <a:rPr lang="en-GB" dirty="0" err="1"/>
              <a:t>tibble</a:t>
            </a:r>
            <a:r>
              <a:rPr lang="en-GB" dirty="0"/>
              <a:t>. How far from the mean? How representative? How extreme?</a:t>
            </a:r>
          </a:p>
        </p:txBody>
      </p:sp>
      <p:sp>
        <p:nvSpPr>
          <p:cNvPr id="4" name="Slide Number Placeholder 3"/>
          <p:cNvSpPr>
            <a:spLocks noGrp="1"/>
          </p:cNvSpPr>
          <p:nvPr>
            <p:ph type="sldNum" sz="quarter" idx="5"/>
          </p:nvPr>
        </p:nvSpPr>
        <p:spPr/>
        <p:txBody>
          <a:bodyPr/>
          <a:lstStyle/>
          <a:p>
            <a:fld id="{5F22F0C5-9915-4C9D-B9C1-C3246B8D4C90}" type="slidenum">
              <a:rPr lang="en-GB" smtClean="0"/>
              <a:t>41</a:t>
            </a:fld>
            <a:endParaRPr lang="en-GB"/>
          </a:p>
        </p:txBody>
      </p:sp>
    </p:spTree>
    <p:extLst>
      <p:ext uri="{BB962C8B-B14F-4D97-AF65-F5344CB8AC3E}">
        <p14:creationId xmlns:p14="http://schemas.microsoft.com/office/powerpoint/2010/main" val="24614490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42</a:t>
            </a:fld>
            <a:endParaRPr lang="en-GB"/>
          </a:p>
        </p:txBody>
      </p:sp>
    </p:spTree>
    <p:extLst>
      <p:ext uri="{BB962C8B-B14F-4D97-AF65-F5344CB8AC3E}">
        <p14:creationId xmlns:p14="http://schemas.microsoft.com/office/powerpoint/2010/main" val="1652518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43</a:t>
            </a:fld>
            <a:endParaRPr lang="en-GB"/>
          </a:p>
        </p:txBody>
      </p:sp>
    </p:spTree>
    <p:extLst>
      <p:ext uri="{BB962C8B-B14F-4D97-AF65-F5344CB8AC3E}">
        <p14:creationId xmlns:p14="http://schemas.microsoft.com/office/powerpoint/2010/main" val="5756222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Estimation thinking. Estimation thinking focuses on “how much” by focusing on point and interval estimates.</a:t>
            </a:r>
          </a:p>
          <a:p>
            <a:pPr marL="0" indent="0">
              <a:buNone/>
            </a:pPr>
            <a:endParaRPr lang="en-GB" dirty="0"/>
          </a:p>
          <a:p>
            <a:pPr marL="0" indent="0">
              <a:buNone/>
            </a:pPr>
            <a:r>
              <a:rPr lang="en-GB" dirty="0"/>
              <a:t>Dichotomous thinking: Focuses on making a choice between two mutually exclusive alternatives. Dichotomous reject-or-don’t-reject decisions of NHST tends to dichotomous thinking.</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44</a:t>
            </a:fld>
            <a:endParaRPr lang="en-GB"/>
          </a:p>
        </p:txBody>
      </p:sp>
    </p:spTree>
    <p:extLst>
      <p:ext uri="{BB962C8B-B14F-4D97-AF65-F5344CB8AC3E}">
        <p14:creationId xmlns:p14="http://schemas.microsoft.com/office/powerpoint/2010/main" val="1408529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considering whether or how to include graphical displays in your own work, it is important to think about the practicalities.</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a:t>
            </a:fld>
            <a:endParaRPr lang="en-GB"/>
          </a:p>
        </p:txBody>
      </p:sp>
    </p:spTree>
    <p:extLst>
      <p:ext uri="{BB962C8B-B14F-4D97-AF65-F5344CB8AC3E}">
        <p14:creationId xmlns:p14="http://schemas.microsoft.com/office/powerpoint/2010/main" val="17706356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Cumming advocates a significant reform of the way we use statistics in the social sciences.</a:t>
            </a:r>
          </a:p>
        </p:txBody>
      </p:sp>
      <p:sp>
        <p:nvSpPr>
          <p:cNvPr id="4" name="Slide Number Placeholder 3"/>
          <p:cNvSpPr>
            <a:spLocks noGrp="1"/>
          </p:cNvSpPr>
          <p:nvPr>
            <p:ph type="sldNum" sz="quarter" idx="5"/>
          </p:nvPr>
        </p:nvSpPr>
        <p:spPr/>
        <p:txBody>
          <a:bodyPr/>
          <a:lstStyle/>
          <a:p>
            <a:fld id="{5F22F0C5-9915-4C9D-B9C1-C3246B8D4C90}" type="slidenum">
              <a:rPr lang="en-GB" smtClean="0"/>
              <a:t>45</a:t>
            </a:fld>
            <a:endParaRPr lang="en-GB"/>
          </a:p>
        </p:txBody>
      </p:sp>
    </p:spTree>
    <p:extLst>
      <p:ext uri="{BB962C8B-B14F-4D97-AF65-F5344CB8AC3E}">
        <p14:creationId xmlns:p14="http://schemas.microsoft.com/office/powerpoint/2010/main" val="24590506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Estimation thinking. Estimation thinking focuses on “how much” by focusing on point and interval estimates.</a:t>
            </a:r>
          </a:p>
          <a:p>
            <a:pPr marL="0" indent="0">
              <a:buNone/>
            </a:pPr>
            <a:endParaRPr lang="en-GB" dirty="0"/>
          </a:p>
          <a:p>
            <a:pPr marL="0" indent="0">
              <a:buNone/>
            </a:pPr>
            <a:r>
              <a:rPr lang="en-GB" dirty="0"/>
              <a:t>Dichotomous thinking: Focuses on making a choice between two mutually exclusive alternatives. Dichotomous reject-or-don’t-reject decisions of NHST tends to dichotomous thinking.</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46</a:t>
            </a:fld>
            <a:endParaRPr lang="en-GB"/>
          </a:p>
        </p:txBody>
      </p:sp>
    </p:spTree>
    <p:extLst>
      <p:ext uri="{BB962C8B-B14F-4D97-AF65-F5344CB8AC3E}">
        <p14:creationId xmlns:p14="http://schemas.microsoft.com/office/powerpoint/2010/main" val="33385606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Task 1:</a:t>
            </a:r>
            <a:r>
              <a:rPr lang="en-US" sz="1200" i="1" kern="1200" dirty="0">
                <a:solidFill>
                  <a:schemeClr val="tx1"/>
                </a:solidFill>
                <a:effectLst/>
                <a:latin typeface="+mn-lt"/>
                <a:ea typeface="+mn-ea"/>
                <a:cs typeface="+mn-cs"/>
              </a:rPr>
              <a:t> Sampling distributions</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psychologist Geoff Cumming wrote an excellent textbook on </a:t>
            </a:r>
            <a:r>
              <a:rPr lang="en-GB" sz="1200" u="sng" kern="1200" dirty="0">
                <a:solidFill>
                  <a:schemeClr val="tx1"/>
                </a:solidFill>
                <a:effectLst/>
                <a:latin typeface="+mn-lt"/>
                <a:ea typeface="+mn-ea"/>
                <a:cs typeface="+mn-cs"/>
                <a:hlinkClick r:id="rId3"/>
              </a:rPr>
              <a:t>The New Statistics</a:t>
            </a:r>
            <a:r>
              <a:rPr lang="en-GB" sz="1200" kern="1200" dirty="0">
                <a:solidFill>
                  <a:schemeClr val="tx1"/>
                </a:solidFill>
                <a:effectLst/>
                <a:latin typeface="+mn-lt"/>
                <a:ea typeface="+mn-ea"/>
                <a:cs typeface="+mn-cs"/>
              </a:rPr>
              <a:t> (confidence intervals, effect sizes, meta-analyses), in which he advocates a significant reform of the way we use statistics in the social sciences.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following article summarizes his ideas neatly.</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Cumming, G. (2014). The New Statistics: Why and How. </a:t>
            </a:r>
            <a:r>
              <a:rPr lang="en-GB" sz="1200" i="1" kern="1200" dirty="0">
                <a:solidFill>
                  <a:schemeClr val="tx1"/>
                </a:solidFill>
                <a:effectLst/>
                <a:latin typeface="+mn-lt"/>
                <a:ea typeface="+mn-ea"/>
                <a:cs typeface="+mn-cs"/>
              </a:rPr>
              <a:t>Psychological Science, 25</a:t>
            </a:r>
            <a:r>
              <a:rPr lang="en-GB" sz="1200" kern="1200" dirty="0">
                <a:solidFill>
                  <a:schemeClr val="tx1"/>
                </a:solidFill>
                <a:effectLst/>
                <a:latin typeface="+mn-lt"/>
                <a:ea typeface="+mn-ea"/>
                <a:cs typeface="+mn-cs"/>
              </a:rPr>
              <a:t>(1), 7–29. </a:t>
            </a:r>
            <a:r>
              <a:rPr lang="en-GB" sz="1200" u="sng" kern="1200" dirty="0">
                <a:solidFill>
                  <a:schemeClr val="tx1"/>
                </a:solidFill>
                <a:effectLst/>
                <a:latin typeface="+mn-lt"/>
                <a:ea typeface="+mn-ea"/>
                <a:cs typeface="+mn-cs"/>
                <a:hlinkClick r:id="rId4"/>
              </a:rPr>
              <a:t>https://doi.org/10.1177/0956797613504966</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following recordings of one of Cumming’s workshop are also worth watching:</a:t>
            </a:r>
          </a:p>
          <a:p>
            <a:r>
              <a:rPr lang="en-GB" sz="1200" kern="1200" dirty="0">
                <a:solidFill>
                  <a:schemeClr val="tx1"/>
                </a:solidFill>
                <a:effectLst/>
                <a:latin typeface="+mn-lt"/>
                <a:ea typeface="+mn-ea"/>
                <a:cs typeface="+mn-cs"/>
              </a:rPr>
              <a:t> </a:t>
            </a:r>
          </a:p>
          <a:p>
            <a:r>
              <a:rPr lang="en-GB" sz="1200" u="sng" kern="1200" dirty="0">
                <a:solidFill>
                  <a:schemeClr val="tx1"/>
                </a:solidFill>
                <a:effectLst/>
                <a:latin typeface="+mn-lt"/>
                <a:ea typeface="+mn-ea"/>
                <a:cs typeface="+mn-cs"/>
                <a:hlinkClick r:id="rId5"/>
              </a:rPr>
              <a:t>https://www.psychologicalscience.org/members/new-statistics</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Cumming developed a very helpful software package (ESCI, Exploratory Software for Confidence Intervals) that we will use over the coming weeks to illustrate important ideas in statistics. You can access the software and the companion website here:</a:t>
            </a:r>
          </a:p>
          <a:p>
            <a:r>
              <a:rPr lang="en-GB" sz="1200" kern="1200" dirty="0">
                <a:solidFill>
                  <a:schemeClr val="tx1"/>
                </a:solidFill>
                <a:effectLst/>
                <a:latin typeface="+mn-lt"/>
                <a:ea typeface="+mn-ea"/>
                <a:cs typeface="+mn-cs"/>
              </a:rPr>
              <a:t> </a:t>
            </a:r>
          </a:p>
          <a:p>
            <a:r>
              <a:rPr lang="en-GB" sz="1200" u="sng" kern="1200" dirty="0">
                <a:solidFill>
                  <a:schemeClr val="tx1"/>
                </a:solidFill>
                <a:effectLst/>
                <a:latin typeface="+mn-lt"/>
                <a:ea typeface="+mn-ea"/>
                <a:cs typeface="+mn-cs"/>
                <a:hlinkClick r:id="rId6"/>
              </a:rPr>
              <a:t>https://www.esci.thenewstatistics.com/</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47</a:t>
            </a:fld>
            <a:endParaRPr lang="en-GB"/>
          </a:p>
        </p:txBody>
      </p:sp>
    </p:spTree>
    <p:extLst>
      <p:ext uri="{BB962C8B-B14F-4D97-AF65-F5344CB8AC3E}">
        <p14:creationId xmlns:p14="http://schemas.microsoft.com/office/powerpoint/2010/main" val="23089964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GB" dirty="0"/>
              <a:t>Larger variability gives a wider, more drunken, dance.</a:t>
            </a:r>
          </a:p>
          <a:p>
            <a:pPr marL="0" lvl="0" indent="0">
              <a:buNone/>
            </a:pPr>
            <a:endParaRPr lang="en-GB" dirty="0"/>
          </a:p>
          <a:p>
            <a:pPr marL="0" lvl="0" indent="0">
              <a:buNone/>
            </a:pPr>
            <a:r>
              <a:rPr lang="en-GB" dirty="0"/>
              <a:t>Let’s try this out.</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50</a:t>
            </a:fld>
            <a:endParaRPr lang="en-GB"/>
          </a:p>
        </p:txBody>
      </p:sp>
    </p:spTree>
    <p:extLst>
      <p:ext uri="{BB962C8B-B14F-4D97-AF65-F5344CB8AC3E}">
        <p14:creationId xmlns:p14="http://schemas.microsoft.com/office/powerpoint/2010/main" val="4367961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GB" dirty="0"/>
              <a:t>Larger variability gives a wider, more drunken, dance.</a:t>
            </a:r>
          </a:p>
          <a:p>
            <a:pPr marL="0" lvl="0" indent="0">
              <a:buNone/>
            </a:pPr>
            <a:endParaRPr lang="en-GB" dirty="0"/>
          </a:p>
          <a:p>
            <a:pPr marL="0" lvl="0" indent="0">
              <a:buNone/>
            </a:pPr>
            <a:r>
              <a:rPr lang="en-GB" dirty="0"/>
              <a:t>Let’s try this out.</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51</a:t>
            </a:fld>
            <a:endParaRPr lang="en-GB"/>
          </a:p>
        </p:txBody>
      </p:sp>
    </p:spTree>
    <p:extLst>
      <p:ext uri="{BB962C8B-B14F-4D97-AF65-F5344CB8AC3E}">
        <p14:creationId xmlns:p14="http://schemas.microsoft.com/office/powerpoint/2010/main" val="15409268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Then, we calculate a CI to tell us the precision of our estimate – how close M is likely to be to the unknown </a:t>
            </a:r>
            <a:r>
              <a:rPr lang="en-GB" dirty="0">
                <a:sym typeface="Symbol" pitchFamily="2" charset="2"/>
              </a:rPr>
              <a:t></a:t>
            </a:r>
            <a:r>
              <a:rPr lang="en-GB" dirty="0"/>
              <a:t>.</a:t>
            </a:r>
          </a:p>
          <a:p>
            <a:pPr marL="0" indent="0">
              <a:buNone/>
            </a:pPr>
            <a:endParaRPr lang="en-GB" dirty="0"/>
          </a:p>
          <a:p>
            <a:pPr marL="0" indent="0">
              <a:buNone/>
            </a:pPr>
            <a:r>
              <a:rPr lang="en-GB" dirty="0"/>
              <a:t>The point estimate of the population parameter and an interval estimate of that parameter to signal how close our point estimate is likely to be to the population value.</a:t>
            </a:r>
          </a:p>
          <a:p>
            <a:r>
              <a:rPr lang="en-GB" dirty="0"/>
              <a:t>M is our point estimate, the CI tells us the precision of our estimate, how close M is likely to be to the unknown population mean</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52</a:t>
            </a:fld>
            <a:endParaRPr lang="en-GB"/>
          </a:p>
        </p:txBody>
      </p:sp>
    </p:spTree>
    <p:extLst>
      <p:ext uri="{BB962C8B-B14F-4D97-AF65-F5344CB8AC3E}">
        <p14:creationId xmlns:p14="http://schemas.microsoft.com/office/powerpoint/2010/main" val="41661248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53</a:t>
            </a:fld>
            <a:endParaRPr lang="en-GB"/>
          </a:p>
        </p:txBody>
      </p:sp>
    </p:spTree>
    <p:extLst>
      <p:ext uri="{BB962C8B-B14F-4D97-AF65-F5344CB8AC3E}">
        <p14:creationId xmlns:p14="http://schemas.microsoft.com/office/powerpoint/2010/main" val="5963980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standard error (SE)[1] of a statistic (usually an estimate of a parameter) is the standard deviation of its sampling distribution[2] or an estimate of that standard deviation. If the statistic is the sample mean, it is called the standard error of the mean (SEM).[1]</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61</a:t>
            </a:fld>
            <a:endParaRPr lang="en-GB"/>
          </a:p>
        </p:txBody>
      </p:sp>
    </p:spTree>
    <p:extLst>
      <p:ext uri="{BB962C8B-B14F-4D97-AF65-F5344CB8AC3E}">
        <p14:creationId xmlns:p14="http://schemas.microsoft.com/office/powerpoint/2010/main" val="34973578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Turn on SE in ESCI. Broad mean heap = large SE, imprecise estimates</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62</a:t>
            </a:fld>
            <a:endParaRPr lang="en-GB"/>
          </a:p>
        </p:txBody>
      </p:sp>
    </p:spTree>
    <p:extLst>
      <p:ext uri="{BB962C8B-B14F-4D97-AF65-F5344CB8AC3E}">
        <p14:creationId xmlns:p14="http://schemas.microsoft.com/office/powerpoint/2010/main" val="34595377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varies from sample to sample (see dance of means). </a:t>
            </a:r>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63</a:t>
            </a:fld>
            <a:endParaRPr lang="en-GB"/>
          </a:p>
        </p:txBody>
      </p:sp>
    </p:spTree>
    <p:extLst>
      <p:ext uri="{BB962C8B-B14F-4D97-AF65-F5344CB8AC3E}">
        <p14:creationId xmlns:p14="http://schemas.microsoft.com/office/powerpoint/2010/main" val="1176514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a:t>
            </a:fld>
            <a:endParaRPr lang="en-GB"/>
          </a:p>
        </p:txBody>
      </p:sp>
    </p:spTree>
    <p:extLst>
      <p:ext uri="{BB962C8B-B14F-4D97-AF65-F5344CB8AC3E}">
        <p14:creationId xmlns:p14="http://schemas.microsoft.com/office/powerpoint/2010/main" val="13101447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varies from sample to sample (see dance of means). </a:t>
            </a:r>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64</a:t>
            </a:fld>
            <a:endParaRPr lang="en-GB"/>
          </a:p>
        </p:txBody>
      </p:sp>
    </p:spTree>
    <p:extLst>
      <p:ext uri="{BB962C8B-B14F-4D97-AF65-F5344CB8AC3E}">
        <p14:creationId xmlns:p14="http://schemas.microsoft.com/office/powerpoint/2010/main" val="9143208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CI = An interval we draw around our point estimate. The width of the interval tells us how precise our point estimate is.</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65</a:t>
            </a:fld>
            <a:endParaRPr lang="en-GB"/>
          </a:p>
        </p:txBody>
      </p:sp>
    </p:spTree>
    <p:extLst>
      <p:ext uri="{BB962C8B-B14F-4D97-AF65-F5344CB8AC3E}">
        <p14:creationId xmlns:p14="http://schemas.microsoft.com/office/powerpoint/2010/main" val="35850801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MOE tells us about the width of the mean heap or of the sampling distribution. </a:t>
            </a:r>
          </a:p>
          <a:p>
            <a:pPr marL="0" indent="0">
              <a:buNone/>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Unless we’re unlucky (5% of the time this will be the case), our M has fallen within MOE of </a:t>
            </a:r>
            <a:r>
              <a:rPr lang="en-GB" dirty="0">
                <a:sym typeface="Symbol" pitchFamily="2" charset="2"/>
              </a:rPr>
              <a:t></a:t>
            </a:r>
            <a:r>
              <a:rPr lang="en-GB" dirty="0"/>
              <a:t> and so, if we mark out an interval extending MOE on either side of our M, most likely we’ve included </a:t>
            </a:r>
            <a:r>
              <a:rPr lang="en-GB" dirty="0">
                <a:sym typeface="Symbol" pitchFamily="2" charset="2"/>
              </a:rPr>
              <a:t></a:t>
            </a:r>
            <a:r>
              <a:rPr lang="en-GB" dirty="0"/>
              <a:t>. That’s the CI.</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66</a:t>
            </a:fld>
            <a:endParaRPr lang="en-GB"/>
          </a:p>
        </p:txBody>
      </p:sp>
    </p:spTree>
    <p:extLst>
      <p:ext uri="{BB962C8B-B14F-4D97-AF65-F5344CB8AC3E}">
        <p14:creationId xmlns:p14="http://schemas.microsoft.com/office/powerpoint/2010/main" val="8187460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67</a:t>
            </a:fld>
            <a:endParaRPr lang="en-GB"/>
          </a:p>
        </p:txBody>
      </p:sp>
    </p:spTree>
    <p:extLst>
      <p:ext uri="{BB962C8B-B14F-4D97-AF65-F5344CB8AC3E}">
        <p14:creationId xmlns:p14="http://schemas.microsoft.com/office/powerpoint/2010/main" val="12856646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Play around with N and Show the 95% rule by showing that most means fall within 95%.</a:t>
            </a:r>
            <a:r>
              <a:rPr lang="en-GB" dirty="0">
                <a:effectLst/>
              </a:rPr>
              <a:t> </a:t>
            </a:r>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68</a:t>
            </a:fld>
            <a:endParaRPr lang="en-GB"/>
          </a:p>
        </p:txBody>
      </p:sp>
    </p:spTree>
    <p:extLst>
      <p:ext uri="{BB962C8B-B14F-4D97-AF65-F5344CB8AC3E}">
        <p14:creationId xmlns:p14="http://schemas.microsoft.com/office/powerpoint/2010/main" val="12855995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69</a:t>
            </a:fld>
            <a:endParaRPr lang="en-GB"/>
          </a:p>
        </p:txBody>
      </p:sp>
    </p:spTree>
    <p:extLst>
      <p:ext uri="{BB962C8B-B14F-4D97-AF65-F5344CB8AC3E}">
        <p14:creationId xmlns:p14="http://schemas.microsoft.com/office/powerpoint/2010/main" val="13393353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Section title slide. </a:t>
            </a:r>
          </a:p>
          <a:p>
            <a:endParaRPr lang="en-GB" dirty="0"/>
          </a:p>
        </p:txBody>
      </p:sp>
      <p:sp>
        <p:nvSpPr>
          <p:cNvPr id="4" name="Slide Number Placeholder 3"/>
          <p:cNvSpPr>
            <a:spLocks noGrp="1"/>
          </p:cNvSpPr>
          <p:nvPr>
            <p:ph type="sldNum" sz="quarter" idx="10"/>
          </p:nvPr>
        </p:nvSpPr>
        <p:spPr/>
        <p:txBody>
          <a:bodyPr/>
          <a:lstStyle/>
          <a:p>
            <a:fld id="{5F22F0C5-9915-4C9D-B9C1-C3246B8D4C90}" type="slidenum">
              <a:rPr lang="en-GB" smtClean="0"/>
              <a:t>70</a:t>
            </a:fld>
            <a:endParaRPr lang="en-GB"/>
          </a:p>
        </p:txBody>
      </p:sp>
    </p:spTree>
    <p:extLst>
      <p:ext uri="{BB962C8B-B14F-4D97-AF65-F5344CB8AC3E}">
        <p14:creationId xmlns:p14="http://schemas.microsoft.com/office/powerpoint/2010/main" val="20626563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71</a:t>
            </a:fld>
            <a:endParaRPr lang="en-GB"/>
          </a:p>
        </p:txBody>
      </p:sp>
    </p:spTree>
    <p:extLst>
      <p:ext uri="{BB962C8B-B14F-4D97-AF65-F5344CB8AC3E}">
        <p14:creationId xmlns:p14="http://schemas.microsoft.com/office/powerpoint/2010/main" val="30651008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73</a:t>
            </a:fld>
            <a:endParaRPr lang="en-GB"/>
          </a:p>
        </p:txBody>
      </p:sp>
    </p:spTree>
    <p:extLst>
      <p:ext uri="{BB962C8B-B14F-4D97-AF65-F5344CB8AC3E}">
        <p14:creationId xmlns:p14="http://schemas.microsoft.com/office/powerpoint/2010/main" val="30719361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77</a:t>
            </a:fld>
            <a:endParaRPr lang="en-GB"/>
          </a:p>
        </p:txBody>
      </p:sp>
    </p:spTree>
    <p:extLst>
      <p:ext uri="{BB962C8B-B14F-4D97-AF65-F5344CB8AC3E}">
        <p14:creationId xmlns:p14="http://schemas.microsoft.com/office/powerpoint/2010/main" val="2900554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a:t>
            </a:fld>
            <a:endParaRPr lang="en-GB"/>
          </a:p>
        </p:txBody>
      </p:sp>
    </p:spTree>
    <p:extLst>
      <p:ext uri="{BB962C8B-B14F-4D97-AF65-F5344CB8AC3E}">
        <p14:creationId xmlns:p14="http://schemas.microsoft.com/office/powerpoint/2010/main" val="40961852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95% CI [M – 1.96 x </a:t>
            </a:r>
            <a:r>
              <a:rPr lang="en-GB" dirty="0">
                <a:sym typeface="Symbol" pitchFamily="2" charset="2"/>
              </a:rPr>
              <a:t></a:t>
            </a:r>
            <a:r>
              <a:rPr lang="en-GB" dirty="0"/>
              <a:t>/ SQRT(N), M + 1.96 x </a:t>
            </a:r>
            <a:r>
              <a:rPr lang="en-GB" dirty="0">
                <a:sym typeface="Symbol" pitchFamily="2" charset="2"/>
              </a:rPr>
              <a:t></a:t>
            </a:r>
            <a:r>
              <a:rPr lang="en-GB" dirty="0"/>
              <a:t> / SQRT(N)] Note: 1.96 from the z-distribution, 95% is always 1.96. [Explain where the 1.96 comes from]</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78</a:t>
            </a:fld>
            <a:endParaRPr lang="en-GB"/>
          </a:p>
        </p:txBody>
      </p:sp>
    </p:spTree>
    <p:extLst>
      <p:ext uri="{BB962C8B-B14F-4D97-AF65-F5344CB8AC3E}">
        <p14:creationId xmlns:p14="http://schemas.microsoft.com/office/powerpoint/2010/main" val="15817685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95% CI [M – 1.96 x </a:t>
            </a:r>
            <a:r>
              <a:rPr lang="en-GB" dirty="0">
                <a:sym typeface="Symbol" pitchFamily="2" charset="2"/>
              </a:rPr>
              <a:t></a:t>
            </a:r>
            <a:r>
              <a:rPr lang="en-GB" dirty="0"/>
              <a:t>/ SQRT(N), M + 1.96 x </a:t>
            </a:r>
            <a:r>
              <a:rPr lang="en-GB" dirty="0">
                <a:sym typeface="Symbol" pitchFamily="2" charset="2"/>
              </a:rPr>
              <a:t></a:t>
            </a:r>
            <a:r>
              <a:rPr lang="en-GB" dirty="0"/>
              <a:t> / SQRT(N)] Note: 1.96 from the z-distribution, 95% is always 1.96. [Explain where the 1.96 comes from]</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79</a:t>
            </a:fld>
            <a:endParaRPr lang="en-GB"/>
          </a:p>
        </p:txBody>
      </p:sp>
    </p:spTree>
    <p:extLst>
      <p:ext uri="{BB962C8B-B14F-4D97-AF65-F5344CB8AC3E}">
        <p14:creationId xmlns:p14="http://schemas.microsoft.com/office/powerpoint/2010/main" val="15172136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varies from sample to sample (see dance of means). </a:t>
            </a:r>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80</a:t>
            </a:fld>
            <a:endParaRPr lang="en-GB"/>
          </a:p>
        </p:txBody>
      </p:sp>
    </p:spTree>
    <p:extLst>
      <p:ext uri="{BB962C8B-B14F-4D97-AF65-F5344CB8AC3E}">
        <p14:creationId xmlns:p14="http://schemas.microsoft.com/office/powerpoint/2010/main" val="20708831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i="1" dirty="0"/>
              <a:t>t</a:t>
            </a:r>
            <a:r>
              <a:rPr lang="en-GB" dirty="0"/>
              <a:t>-distribution, </a:t>
            </a:r>
            <a:r>
              <a:rPr lang="en-GB" dirty="0" err="1"/>
              <a:t>df</a:t>
            </a:r>
            <a:r>
              <a:rPr lang="en-GB" dirty="0"/>
              <a:t> = 10 (meaning: N = 11), t</a:t>
            </a:r>
            <a:r>
              <a:rPr lang="en-GB" baseline="-25000" dirty="0"/>
              <a:t>95</a:t>
            </a:r>
            <a:r>
              <a:rPr lang="en-GB" dirty="0"/>
              <a:t> = 2.23 for 95%</a:t>
            </a:r>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85</a:t>
            </a:fld>
            <a:endParaRPr lang="en-GB"/>
          </a:p>
        </p:txBody>
      </p:sp>
    </p:spTree>
    <p:extLst>
      <p:ext uri="{BB962C8B-B14F-4D97-AF65-F5344CB8AC3E}">
        <p14:creationId xmlns:p14="http://schemas.microsoft.com/office/powerpoint/2010/main" val="4462820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i="1" dirty="0"/>
              <a:t>t</a:t>
            </a:r>
            <a:r>
              <a:rPr lang="en-GB" dirty="0"/>
              <a:t>-distribution, </a:t>
            </a:r>
            <a:r>
              <a:rPr lang="en-GB" dirty="0" err="1"/>
              <a:t>df</a:t>
            </a:r>
            <a:r>
              <a:rPr lang="en-GB" dirty="0"/>
              <a:t> = 10 (meaning: N = 11), t</a:t>
            </a:r>
            <a:r>
              <a:rPr lang="en-GB" baseline="-25000" dirty="0"/>
              <a:t>95</a:t>
            </a:r>
            <a:r>
              <a:rPr lang="en-GB" dirty="0"/>
              <a:t> = 2.23 for 95%</a:t>
            </a:r>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86</a:t>
            </a:fld>
            <a:endParaRPr lang="en-GB"/>
          </a:p>
        </p:txBody>
      </p:sp>
    </p:spTree>
    <p:extLst>
      <p:ext uri="{BB962C8B-B14F-4D97-AF65-F5344CB8AC3E}">
        <p14:creationId xmlns:p14="http://schemas.microsoft.com/office/powerpoint/2010/main" val="12125551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Estimation thinking. Estimation thinking focuses on “how much” by focusing on point and interval estimates.</a:t>
            </a:r>
          </a:p>
          <a:p>
            <a:pPr marL="0" indent="0">
              <a:buNone/>
            </a:pPr>
            <a:endParaRPr lang="en-GB" dirty="0"/>
          </a:p>
          <a:p>
            <a:pPr marL="0" indent="0">
              <a:buNone/>
            </a:pPr>
            <a:r>
              <a:rPr lang="en-GB" dirty="0"/>
              <a:t>Dichotomous thinking: Focuses on making a choice between two mutually exclusive alternatives. Dichotomous reject-or-don’t-reject decisions of NHST tends to dichotomous thinking.</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88</a:t>
            </a:fld>
            <a:endParaRPr lang="en-GB"/>
          </a:p>
        </p:txBody>
      </p:sp>
    </p:spTree>
    <p:extLst>
      <p:ext uri="{BB962C8B-B14F-4D97-AF65-F5344CB8AC3E}">
        <p14:creationId xmlns:p14="http://schemas.microsoft.com/office/powerpoint/2010/main" val="25584598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91</a:t>
            </a:fld>
            <a:endParaRPr lang="en-GB"/>
          </a:p>
        </p:txBody>
      </p:sp>
    </p:spTree>
    <p:extLst>
      <p:ext uri="{BB962C8B-B14F-4D97-AF65-F5344CB8AC3E}">
        <p14:creationId xmlns:p14="http://schemas.microsoft.com/office/powerpoint/2010/main" val="3028743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Section title slide. </a:t>
            </a:r>
          </a:p>
          <a:p>
            <a:endParaRPr lang="en-GB" dirty="0"/>
          </a:p>
        </p:txBody>
      </p:sp>
      <p:sp>
        <p:nvSpPr>
          <p:cNvPr id="4" name="Slide Number Placeholder 3"/>
          <p:cNvSpPr>
            <a:spLocks noGrp="1"/>
          </p:cNvSpPr>
          <p:nvPr>
            <p:ph type="sldNum" sz="quarter" idx="10"/>
          </p:nvPr>
        </p:nvSpPr>
        <p:spPr/>
        <p:txBody>
          <a:bodyPr/>
          <a:lstStyle/>
          <a:p>
            <a:fld id="{5F22F0C5-9915-4C9D-B9C1-C3246B8D4C90}" type="slidenum">
              <a:rPr lang="en-GB" smtClean="0"/>
              <a:t>92</a:t>
            </a:fld>
            <a:endParaRPr lang="en-GB"/>
          </a:p>
        </p:txBody>
      </p:sp>
    </p:spTree>
    <p:extLst>
      <p:ext uri="{BB962C8B-B14F-4D97-AF65-F5344CB8AC3E}">
        <p14:creationId xmlns:p14="http://schemas.microsoft.com/office/powerpoint/2010/main" val="34849980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93</a:t>
            </a:fld>
            <a:endParaRPr lang="en-GB"/>
          </a:p>
        </p:txBody>
      </p:sp>
    </p:spTree>
    <p:extLst>
      <p:ext uri="{BB962C8B-B14F-4D97-AF65-F5344CB8AC3E}">
        <p14:creationId xmlns:p14="http://schemas.microsoft.com/office/powerpoint/2010/main" val="41166105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94</a:t>
            </a:fld>
            <a:endParaRPr lang="en-GB"/>
          </a:p>
        </p:txBody>
      </p:sp>
    </p:spTree>
    <p:extLst>
      <p:ext uri="{BB962C8B-B14F-4D97-AF65-F5344CB8AC3E}">
        <p14:creationId xmlns:p14="http://schemas.microsoft.com/office/powerpoint/2010/main" val="3537485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6</a:t>
            </a:fld>
            <a:endParaRPr lang="en-GB"/>
          </a:p>
        </p:txBody>
      </p:sp>
    </p:spTree>
    <p:extLst>
      <p:ext uri="{BB962C8B-B14F-4D97-AF65-F5344CB8AC3E}">
        <p14:creationId xmlns:p14="http://schemas.microsoft.com/office/powerpoint/2010/main" val="22808310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95</a:t>
            </a:fld>
            <a:endParaRPr lang="en-GB"/>
          </a:p>
        </p:txBody>
      </p:sp>
    </p:spTree>
    <p:extLst>
      <p:ext uri="{BB962C8B-B14F-4D97-AF65-F5344CB8AC3E}">
        <p14:creationId xmlns:p14="http://schemas.microsoft.com/office/powerpoint/2010/main" val="18116203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96</a:t>
            </a:fld>
            <a:endParaRPr lang="en-GB"/>
          </a:p>
        </p:txBody>
      </p:sp>
    </p:spTree>
    <p:extLst>
      <p:ext uri="{BB962C8B-B14F-4D97-AF65-F5344CB8AC3E}">
        <p14:creationId xmlns:p14="http://schemas.microsoft.com/office/powerpoint/2010/main" val="20204018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97</a:t>
            </a:fld>
            <a:endParaRPr lang="en-GB"/>
          </a:p>
        </p:txBody>
      </p:sp>
    </p:spTree>
    <p:extLst>
      <p:ext uri="{BB962C8B-B14F-4D97-AF65-F5344CB8AC3E}">
        <p14:creationId xmlns:p14="http://schemas.microsoft.com/office/powerpoint/2010/main" val="23889420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98</a:t>
            </a:fld>
            <a:endParaRPr lang="en-GB"/>
          </a:p>
        </p:txBody>
      </p:sp>
    </p:spTree>
    <p:extLst>
      <p:ext uri="{BB962C8B-B14F-4D97-AF65-F5344CB8AC3E}">
        <p14:creationId xmlns:p14="http://schemas.microsoft.com/office/powerpoint/2010/main" val="414965398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99</a:t>
            </a:fld>
            <a:endParaRPr lang="en-GB"/>
          </a:p>
        </p:txBody>
      </p:sp>
    </p:spTree>
    <p:extLst>
      <p:ext uri="{BB962C8B-B14F-4D97-AF65-F5344CB8AC3E}">
        <p14:creationId xmlns:p14="http://schemas.microsoft.com/office/powerpoint/2010/main" val="31025288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100</a:t>
            </a:fld>
            <a:endParaRPr lang="en-GB"/>
          </a:p>
        </p:txBody>
      </p:sp>
    </p:spTree>
    <p:extLst>
      <p:ext uri="{BB962C8B-B14F-4D97-AF65-F5344CB8AC3E}">
        <p14:creationId xmlns:p14="http://schemas.microsoft.com/office/powerpoint/2010/main" val="349649432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Section title slide. </a:t>
            </a:r>
          </a:p>
          <a:p>
            <a:endParaRPr lang="en-GB" dirty="0"/>
          </a:p>
        </p:txBody>
      </p:sp>
      <p:sp>
        <p:nvSpPr>
          <p:cNvPr id="4" name="Slide Number Placeholder 3"/>
          <p:cNvSpPr>
            <a:spLocks noGrp="1"/>
          </p:cNvSpPr>
          <p:nvPr>
            <p:ph type="sldNum" sz="quarter" idx="10"/>
          </p:nvPr>
        </p:nvSpPr>
        <p:spPr/>
        <p:txBody>
          <a:bodyPr/>
          <a:lstStyle/>
          <a:p>
            <a:fld id="{5F22F0C5-9915-4C9D-B9C1-C3246B8D4C90}" type="slidenum">
              <a:rPr lang="en-GB" smtClean="0"/>
              <a:t>101</a:t>
            </a:fld>
            <a:endParaRPr lang="en-GB"/>
          </a:p>
        </p:txBody>
      </p:sp>
    </p:spTree>
    <p:extLst>
      <p:ext uri="{BB962C8B-B14F-4D97-AF65-F5344CB8AC3E}">
        <p14:creationId xmlns:p14="http://schemas.microsoft.com/office/powerpoint/2010/main" val="1455499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102</a:t>
            </a:fld>
            <a:endParaRPr lang="en-GB"/>
          </a:p>
        </p:txBody>
      </p:sp>
    </p:spTree>
    <p:extLst>
      <p:ext uri="{BB962C8B-B14F-4D97-AF65-F5344CB8AC3E}">
        <p14:creationId xmlns:p14="http://schemas.microsoft.com/office/powerpoint/2010/main" val="23432445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103</a:t>
            </a:fld>
            <a:endParaRPr lang="en-GB"/>
          </a:p>
        </p:txBody>
      </p:sp>
    </p:spTree>
    <p:extLst>
      <p:ext uri="{BB962C8B-B14F-4D97-AF65-F5344CB8AC3E}">
        <p14:creationId xmlns:p14="http://schemas.microsoft.com/office/powerpoint/2010/main" val="23860848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104</a:t>
            </a:fld>
            <a:endParaRPr lang="en-GB"/>
          </a:p>
        </p:txBody>
      </p:sp>
    </p:spTree>
    <p:extLst>
      <p:ext uri="{BB962C8B-B14F-4D97-AF65-F5344CB8AC3E}">
        <p14:creationId xmlns:p14="http://schemas.microsoft.com/office/powerpoint/2010/main" val="3908903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7</a:t>
            </a:fld>
            <a:endParaRPr lang="en-GB"/>
          </a:p>
        </p:txBody>
      </p:sp>
    </p:spTree>
    <p:extLst>
      <p:ext uri="{BB962C8B-B14F-4D97-AF65-F5344CB8AC3E}">
        <p14:creationId xmlns:p14="http://schemas.microsoft.com/office/powerpoint/2010/main" val="35134065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8</a:t>
            </a:fld>
            <a:endParaRPr lang="en-GB"/>
          </a:p>
        </p:txBody>
      </p:sp>
    </p:spTree>
    <p:extLst>
      <p:ext uri="{BB962C8B-B14F-4D97-AF65-F5344CB8AC3E}">
        <p14:creationId xmlns:p14="http://schemas.microsoft.com/office/powerpoint/2010/main" val="313068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9</a:t>
            </a:fld>
            <a:endParaRPr lang="en-GB"/>
          </a:p>
        </p:txBody>
      </p:sp>
    </p:spTree>
    <p:extLst>
      <p:ext uri="{BB962C8B-B14F-4D97-AF65-F5344CB8AC3E}">
        <p14:creationId xmlns:p14="http://schemas.microsoft.com/office/powerpoint/2010/main" val="22699307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5.jpg"/><Relationship Id="rId4"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Red">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97BC6B07-530C-4694-A931-F01DB01EE33E}"/>
              </a:ext>
            </a:extLst>
          </p:cNvPr>
          <p:cNvSpPr/>
          <p:nvPr userDrawn="1"/>
        </p:nvSpPr>
        <p:spPr>
          <a:xfrm>
            <a:off x="153823" y="145278"/>
            <a:ext cx="8810715" cy="6546079"/>
          </a:xfrm>
          <a:custGeom>
            <a:avLst/>
            <a:gdLst/>
            <a:ahLst/>
            <a:cxnLst/>
            <a:rect l="l" t="t" r="r" b="b"/>
            <a:pathLst>
              <a:path w="8999220" h="6713220">
                <a:moveTo>
                  <a:pt x="0" y="6713004"/>
                </a:moveTo>
                <a:lnTo>
                  <a:pt x="8999004" y="6713004"/>
                </a:lnTo>
                <a:lnTo>
                  <a:pt x="8999004" y="0"/>
                </a:lnTo>
                <a:lnTo>
                  <a:pt x="0" y="0"/>
                </a:lnTo>
                <a:lnTo>
                  <a:pt x="0" y="6713004"/>
                </a:lnTo>
                <a:close/>
              </a:path>
            </a:pathLst>
          </a:custGeom>
          <a:solidFill>
            <a:srgbClr val="B5111A"/>
          </a:solidFill>
        </p:spPr>
        <p:txBody>
          <a:bodyPr wrap="square" lIns="0" tIns="0" rIns="0" bIns="0" rtlCol="0"/>
          <a:lstStyle/>
          <a:p>
            <a:endParaRPr/>
          </a:p>
        </p:txBody>
      </p:sp>
      <p:sp>
        <p:nvSpPr>
          <p:cNvPr id="2" name="Title 1"/>
          <p:cNvSpPr>
            <a:spLocks noGrp="1"/>
          </p:cNvSpPr>
          <p:nvPr>
            <p:ph type="ctrTitle" hasCustomPrompt="1"/>
          </p:nvPr>
        </p:nvSpPr>
        <p:spPr>
          <a:xfrm>
            <a:off x="685800" y="2016806"/>
            <a:ext cx="7772400" cy="1527339"/>
          </a:xfrm>
        </p:spPr>
        <p:txBody>
          <a:bodyPr anchor="b">
            <a:normAutofit/>
          </a:bodyPr>
          <a:lstStyle>
            <a:lvl1pPr algn="l">
              <a:lnSpc>
                <a:spcPts val="4400"/>
              </a:lnSpc>
              <a:defRPr sz="4500">
                <a:solidFill>
                  <a:schemeClr val="bg1"/>
                </a:solidFill>
                <a:latin typeface="Calibri" panose="020F0502020204030204" pitchFamily="34" charset="0"/>
                <a:cs typeface="Calibri" panose="020F0502020204030204" pitchFamily="34" charset="0"/>
              </a:defRPr>
            </a:lvl1pPr>
          </a:lstStyle>
          <a:p>
            <a:r>
              <a:rPr lang="en-US" dirty="0"/>
              <a:t>Template slide:</a:t>
            </a:r>
            <a:br>
              <a:rPr lang="en-US" dirty="0"/>
            </a:br>
            <a:r>
              <a:rPr lang="en-US" dirty="0"/>
              <a:t>presentation title goes here</a:t>
            </a:r>
          </a:p>
        </p:txBody>
      </p:sp>
      <p:sp>
        <p:nvSpPr>
          <p:cNvPr id="3" name="Subtitle 2"/>
          <p:cNvSpPr>
            <a:spLocks noGrp="1"/>
          </p:cNvSpPr>
          <p:nvPr>
            <p:ph type="subTitle" idx="1" hasCustomPrompt="1"/>
          </p:nvPr>
        </p:nvSpPr>
        <p:spPr>
          <a:xfrm>
            <a:off x="677788" y="4012237"/>
            <a:ext cx="6858000" cy="1106693"/>
          </a:xfrm>
        </p:spPr>
        <p:txBody>
          <a:bodyPr>
            <a:normAutofit/>
          </a:bodyPr>
          <a:lstStyle>
            <a:lvl1pPr marL="0" indent="0" algn="l">
              <a:lnSpc>
                <a:spcPts val="2800"/>
              </a:lnSpc>
              <a:spcBef>
                <a:spcPts val="525"/>
              </a:spcBef>
              <a:buNone/>
              <a:defRPr sz="265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date, month, year here</a:t>
            </a:r>
            <a:br>
              <a:rPr lang="en-US" dirty="0"/>
            </a:br>
            <a:r>
              <a:rPr lang="en-US" dirty="0"/>
              <a:t>Insert presenter name here</a:t>
            </a:r>
          </a:p>
        </p:txBody>
      </p:sp>
      <p:sp>
        <p:nvSpPr>
          <p:cNvPr id="6" name="Slide Number Placeholder 5"/>
          <p:cNvSpPr>
            <a:spLocks noGrp="1"/>
          </p:cNvSpPr>
          <p:nvPr>
            <p:ph type="sldNum" sz="quarter" idx="12"/>
          </p:nvPr>
        </p:nvSpPr>
        <p:spPr>
          <a:xfrm>
            <a:off x="6688687" y="6154347"/>
            <a:ext cx="2057400" cy="365125"/>
          </a:xfrm>
        </p:spPr>
        <p:txBody>
          <a:bodyPr/>
          <a:lstStyle>
            <a:lvl1pPr>
              <a:defRPr sz="1800">
                <a:solidFill>
                  <a:schemeClr val="bg1"/>
                </a:solidFill>
              </a:defRPr>
            </a:lvl1pPr>
          </a:lstStyle>
          <a:p>
            <a:fld id="{6998E55D-8E2A-4AFE-A61C-B5DBBB7761E7}" type="slidenum">
              <a:rPr lang="en-GB" smtClean="0"/>
              <a:pPr/>
              <a:t>‹#›</a:t>
            </a:fld>
            <a:endParaRPr lang="en-GB" dirty="0"/>
          </a:p>
        </p:txBody>
      </p:sp>
      <p:sp>
        <p:nvSpPr>
          <p:cNvPr id="11" name="object 6">
            <a:extLst>
              <a:ext uri="{FF2B5EF4-FFF2-40B4-BE49-F238E27FC236}">
                <a16:creationId xmlns:a16="http://schemas.microsoft.com/office/drawing/2014/main" id="{68DC6395-2EE1-48E0-B1B8-D97ECF815E87}"/>
              </a:ext>
            </a:extLst>
          </p:cNvPr>
          <p:cNvSpPr/>
          <p:nvPr userDrawn="1"/>
        </p:nvSpPr>
        <p:spPr>
          <a:xfrm>
            <a:off x="824129" y="3820047"/>
            <a:ext cx="1590675" cy="0"/>
          </a:xfrm>
          <a:custGeom>
            <a:avLst/>
            <a:gdLst/>
            <a:ahLst/>
            <a:cxnLst/>
            <a:rect l="l" t="t" r="r" b="b"/>
            <a:pathLst>
              <a:path w="1590675">
                <a:moveTo>
                  <a:pt x="0" y="0"/>
                </a:moveTo>
                <a:lnTo>
                  <a:pt x="1590421" y="0"/>
                </a:lnTo>
              </a:path>
            </a:pathLst>
          </a:custGeom>
          <a:ln w="17043">
            <a:solidFill>
              <a:srgbClr val="A6ADB1"/>
            </a:solidFill>
          </a:ln>
        </p:spPr>
        <p:txBody>
          <a:bodyPr wrap="square" lIns="0" tIns="0" rIns="0" bIns="0" rtlCol="0"/>
          <a:lstStyle/>
          <a:p>
            <a:endParaRPr/>
          </a:p>
        </p:txBody>
      </p:sp>
      <p:pic>
        <p:nvPicPr>
          <p:cNvPr id="12" name="Picture 11" descr="Lancaster University">
            <a:extLst>
              <a:ext uri="{FF2B5EF4-FFF2-40B4-BE49-F238E27FC236}">
                <a16:creationId xmlns:a16="http://schemas.microsoft.com/office/drawing/2014/main" id="{6D9FAC59-F82E-45D3-AACC-CA5CBCBD0A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61394" y="762000"/>
            <a:ext cx="2552491" cy="806916"/>
          </a:xfrm>
          <a:prstGeom prst="rect">
            <a:avLst/>
          </a:prstGeom>
        </p:spPr>
      </p:pic>
    </p:spTree>
    <p:extLst>
      <p:ext uri="{BB962C8B-B14F-4D97-AF65-F5344CB8AC3E}">
        <p14:creationId xmlns:p14="http://schemas.microsoft.com/office/powerpoint/2010/main" val="1266769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5B60475B-7D3F-4BE2-9C2D-BBD84BDFE0E0}"/>
              </a:ext>
            </a:extLst>
          </p:cNvPr>
          <p:cNvSpPr>
            <a:spLocks noGrp="1"/>
          </p:cNvSpPr>
          <p:nvPr>
            <p:ph type="sldNum" sz="quarter" idx="4"/>
          </p:nvPr>
        </p:nvSpPr>
        <p:spPr>
          <a:xfrm>
            <a:off x="5949307" y="6106886"/>
            <a:ext cx="27432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dirty="0"/>
          </a:p>
        </p:txBody>
      </p:sp>
    </p:spTree>
    <p:extLst>
      <p:ext uri="{BB962C8B-B14F-4D97-AF65-F5344CB8AC3E}">
        <p14:creationId xmlns:p14="http://schemas.microsoft.com/office/powerpoint/2010/main" val="229142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016806"/>
            <a:ext cx="7772400" cy="1527339"/>
          </a:xfrm>
        </p:spPr>
        <p:txBody>
          <a:bodyPr anchor="b">
            <a:normAutofit/>
          </a:bodyPr>
          <a:lstStyle>
            <a:lvl1pPr algn="l">
              <a:lnSpc>
                <a:spcPts val="4400"/>
              </a:lnSpc>
              <a:defRPr sz="4500">
                <a:solidFill>
                  <a:srgbClr val="B5121B"/>
                </a:solidFill>
                <a:latin typeface="Calibri" panose="020F0502020204030204" pitchFamily="34" charset="0"/>
                <a:cs typeface="Calibri" panose="020F0502020204030204" pitchFamily="34" charset="0"/>
              </a:defRPr>
            </a:lvl1pPr>
          </a:lstStyle>
          <a:p>
            <a:r>
              <a:rPr lang="en-US" dirty="0"/>
              <a:t>Template slide:</a:t>
            </a:r>
            <a:br>
              <a:rPr lang="en-US" dirty="0"/>
            </a:br>
            <a:r>
              <a:rPr lang="en-US" dirty="0"/>
              <a:t>presentation title goes here</a:t>
            </a:r>
          </a:p>
        </p:txBody>
      </p:sp>
      <p:sp>
        <p:nvSpPr>
          <p:cNvPr id="3" name="Subtitle 2"/>
          <p:cNvSpPr>
            <a:spLocks noGrp="1"/>
          </p:cNvSpPr>
          <p:nvPr>
            <p:ph type="subTitle" idx="1" hasCustomPrompt="1"/>
          </p:nvPr>
        </p:nvSpPr>
        <p:spPr>
          <a:xfrm>
            <a:off x="677788" y="4012237"/>
            <a:ext cx="6858000" cy="1106693"/>
          </a:xfrm>
        </p:spPr>
        <p:txBody>
          <a:bodyPr>
            <a:normAutofit/>
          </a:bodyPr>
          <a:lstStyle>
            <a:lvl1pPr marL="0" indent="0" algn="l">
              <a:lnSpc>
                <a:spcPts val="2800"/>
              </a:lnSpc>
              <a:spcBef>
                <a:spcPts val="525"/>
              </a:spcBef>
              <a:buNone/>
              <a:defRPr sz="265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date, month, year here</a:t>
            </a:r>
            <a:br>
              <a:rPr lang="en-US" dirty="0"/>
            </a:br>
            <a:r>
              <a:rPr lang="en-US" dirty="0"/>
              <a:t>Insert presenter name here</a:t>
            </a:r>
          </a:p>
        </p:txBody>
      </p:sp>
      <p:sp>
        <p:nvSpPr>
          <p:cNvPr id="6" name="Slide Number Placeholder 5"/>
          <p:cNvSpPr>
            <a:spLocks noGrp="1"/>
          </p:cNvSpPr>
          <p:nvPr>
            <p:ph type="sldNum" sz="quarter" idx="12"/>
          </p:nvPr>
        </p:nvSpPr>
        <p:spPr>
          <a:xfrm>
            <a:off x="6688687" y="6154347"/>
            <a:ext cx="2057400" cy="365125"/>
          </a:xfrm>
        </p:spPr>
        <p:txBody>
          <a:bodyPr/>
          <a:lstStyle>
            <a:lvl1pPr>
              <a:defRPr sz="1800"/>
            </a:lvl1pPr>
          </a:lstStyle>
          <a:p>
            <a:fld id="{6998E55D-8E2A-4AFE-A61C-B5DBBB7761E7}" type="slidenum">
              <a:rPr lang="en-GB" smtClean="0"/>
              <a:pPr/>
              <a:t>‹#›</a:t>
            </a:fld>
            <a:endParaRPr lang="en-GB"/>
          </a:p>
        </p:txBody>
      </p:sp>
      <p:sp>
        <p:nvSpPr>
          <p:cNvPr id="11" name="object 6">
            <a:extLst>
              <a:ext uri="{FF2B5EF4-FFF2-40B4-BE49-F238E27FC236}">
                <a16:creationId xmlns:a16="http://schemas.microsoft.com/office/drawing/2014/main" id="{FD173A2F-4A2C-4B5B-9ABD-51792F8F6DFD}"/>
              </a:ext>
            </a:extLst>
          </p:cNvPr>
          <p:cNvSpPr/>
          <p:nvPr userDrawn="1"/>
        </p:nvSpPr>
        <p:spPr>
          <a:xfrm>
            <a:off x="824129" y="3779995"/>
            <a:ext cx="1590675" cy="0"/>
          </a:xfrm>
          <a:custGeom>
            <a:avLst/>
            <a:gdLst/>
            <a:ahLst/>
            <a:cxnLst/>
            <a:rect l="l" t="t" r="r" b="b"/>
            <a:pathLst>
              <a:path w="1590675">
                <a:moveTo>
                  <a:pt x="0" y="0"/>
                </a:moveTo>
                <a:lnTo>
                  <a:pt x="1590421" y="0"/>
                </a:lnTo>
              </a:path>
            </a:pathLst>
          </a:custGeom>
          <a:ln w="17043">
            <a:solidFill>
              <a:srgbClr val="A6ADB1"/>
            </a:solidFill>
          </a:ln>
        </p:spPr>
        <p:txBody>
          <a:bodyPr wrap="square" lIns="0" tIns="0" rIns="0" bIns="0" rtlCol="0"/>
          <a:lstStyle/>
          <a:p>
            <a:endParaRPr/>
          </a:p>
        </p:txBody>
      </p:sp>
      <p:pic>
        <p:nvPicPr>
          <p:cNvPr id="12" name="Picture 11" descr="Lancaster University">
            <a:extLst>
              <a:ext uri="{FF2B5EF4-FFF2-40B4-BE49-F238E27FC236}">
                <a16:creationId xmlns:a16="http://schemas.microsoft.com/office/drawing/2014/main" id="{2279AC1B-5D11-4558-91B3-5BC464197CF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05262" y="762000"/>
            <a:ext cx="2565317" cy="810971"/>
          </a:xfrm>
          <a:prstGeom prst="rect">
            <a:avLst/>
          </a:prstGeom>
        </p:spPr>
      </p:pic>
    </p:spTree>
    <p:extLst>
      <p:ext uri="{BB962C8B-B14F-4D97-AF65-F5344CB8AC3E}">
        <p14:creationId xmlns:p14="http://schemas.microsoft.com/office/powerpoint/2010/main" val="1380648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with Logo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016806"/>
            <a:ext cx="7772400" cy="1527339"/>
          </a:xfrm>
        </p:spPr>
        <p:txBody>
          <a:bodyPr anchor="b">
            <a:normAutofit/>
          </a:bodyPr>
          <a:lstStyle>
            <a:lvl1pPr algn="l">
              <a:lnSpc>
                <a:spcPts val="4400"/>
              </a:lnSpc>
              <a:defRPr sz="4500">
                <a:solidFill>
                  <a:srgbClr val="B5121B"/>
                </a:solidFill>
                <a:latin typeface="Calibri" panose="020F0502020204030204" pitchFamily="34" charset="0"/>
                <a:cs typeface="Calibri" panose="020F0502020204030204" pitchFamily="34" charset="0"/>
              </a:defRPr>
            </a:lvl1pPr>
          </a:lstStyle>
          <a:p>
            <a:r>
              <a:rPr lang="en-US" dirty="0"/>
              <a:t>Template slide:</a:t>
            </a:r>
            <a:br>
              <a:rPr lang="en-US" dirty="0"/>
            </a:br>
            <a:r>
              <a:rPr lang="en-US" dirty="0"/>
              <a:t>presentation title goes here</a:t>
            </a:r>
          </a:p>
        </p:txBody>
      </p:sp>
      <p:sp>
        <p:nvSpPr>
          <p:cNvPr id="3" name="Subtitle 2"/>
          <p:cNvSpPr>
            <a:spLocks noGrp="1"/>
          </p:cNvSpPr>
          <p:nvPr>
            <p:ph type="subTitle" idx="1" hasCustomPrompt="1"/>
          </p:nvPr>
        </p:nvSpPr>
        <p:spPr>
          <a:xfrm>
            <a:off x="677788" y="4012237"/>
            <a:ext cx="6858000" cy="1106693"/>
          </a:xfrm>
        </p:spPr>
        <p:txBody>
          <a:bodyPr>
            <a:normAutofit/>
          </a:bodyPr>
          <a:lstStyle>
            <a:lvl1pPr marL="0" indent="0" algn="l">
              <a:lnSpc>
                <a:spcPts val="2800"/>
              </a:lnSpc>
              <a:spcBef>
                <a:spcPts val="525"/>
              </a:spcBef>
              <a:buNone/>
              <a:defRPr sz="265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date, month, year here</a:t>
            </a:r>
            <a:br>
              <a:rPr lang="en-US" dirty="0"/>
            </a:br>
            <a:r>
              <a:rPr lang="en-US" dirty="0"/>
              <a:t>Insert presenter name here</a:t>
            </a:r>
          </a:p>
        </p:txBody>
      </p:sp>
      <p:sp>
        <p:nvSpPr>
          <p:cNvPr id="6" name="Slide Number Placeholder 5"/>
          <p:cNvSpPr>
            <a:spLocks noGrp="1"/>
          </p:cNvSpPr>
          <p:nvPr>
            <p:ph type="sldNum" sz="quarter" idx="12"/>
          </p:nvPr>
        </p:nvSpPr>
        <p:spPr>
          <a:xfrm>
            <a:off x="6688687" y="6154347"/>
            <a:ext cx="2057400" cy="365125"/>
          </a:xfrm>
        </p:spPr>
        <p:txBody>
          <a:bodyPr/>
          <a:lstStyle>
            <a:lvl1pPr>
              <a:defRPr sz="1800"/>
            </a:lvl1pPr>
          </a:lstStyle>
          <a:p>
            <a:fld id="{6998E55D-8E2A-4AFE-A61C-B5DBBB7761E7}" type="slidenum">
              <a:rPr lang="en-GB" smtClean="0"/>
              <a:pPr/>
              <a:t>‹#›</a:t>
            </a:fld>
            <a:endParaRPr lang="en-GB"/>
          </a:p>
        </p:txBody>
      </p:sp>
      <p:sp>
        <p:nvSpPr>
          <p:cNvPr id="13" name="object 6">
            <a:extLst>
              <a:ext uri="{FF2B5EF4-FFF2-40B4-BE49-F238E27FC236}">
                <a16:creationId xmlns:a16="http://schemas.microsoft.com/office/drawing/2014/main" id="{B45E5DA3-9E0D-4EA5-8A27-51E6CF3F145E}"/>
              </a:ext>
            </a:extLst>
          </p:cNvPr>
          <p:cNvSpPr/>
          <p:nvPr userDrawn="1"/>
        </p:nvSpPr>
        <p:spPr>
          <a:xfrm>
            <a:off x="824129" y="3820047"/>
            <a:ext cx="1590675" cy="0"/>
          </a:xfrm>
          <a:custGeom>
            <a:avLst/>
            <a:gdLst/>
            <a:ahLst/>
            <a:cxnLst/>
            <a:rect l="l" t="t" r="r" b="b"/>
            <a:pathLst>
              <a:path w="1590675">
                <a:moveTo>
                  <a:pt x="0" y="0"/>
                </a:moveTo>
                <a:lnTo>
                  <a:pt x="1590421" y="0"/>
                </a:lnTo>
              </a:path>
            </a:pathLst>
          </a:custGeom>
          <a:ln w="17043">
            <a:solidFill>
              <a:srgbClr val="A6ADB1"/>
            </a:solidFill>
          </a:ln>
        </p:spPr>
        <p:txBody>
          <a:bodyPr wrap="square" lIns="0" tIns="0" rIns="0" bIns="0" rtlCol="0"/>
          <a:lstStyle/>
          <a:p>
            <a:endParaRPr/>
          </a:p>
        </p:txBody>
      </p:sp>
      <p:pic>
        <p:nvPicPr>
          <p:cNvPr id="14" name="Picture 13" descr="Lancaster University">
            <a:extLst>
              <a:ext uri="{FF2B5EF4-FFF2-40B4-BE49-F238E27FC236}">
                <a16:creationId xmlns:a16="http://schemas.microsoft.com/office/drawing/2014/main" id="{89FBDE8A-B290-48D7-BAC7-DD77AF9D721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05262" y="762000"/>
            <a:ext cx="2565317" cy="810971"/>
          </a:xfrm>
          <a:prstGeom prst="rect">
            <a:avLst/>
          </a:prstGeom>
        </p:spPr>
      </p:pic>
      <p:sp>
        <p:nvSpPr>
          <p:cNvPr id="15" name="object 7">
            <a:extLst>
              <a:ext uri="{FF2B5EF4-FFF2-40B4-BE49-F238E27FC236}">
                <a16:creationId xmlns:a16="http://schemas.microsoft.com/office/drawing/2014/main" id="{6E0242F6-5B19-4916-9E05-493DA5A6EA31}"/>
              </a:ext>
              <a:ext uri="{C183D7F6-B498-43B3-948B-1728B52AA6E4}">
                <adec:decorative xmlns:adec="http://schemas.microsoft.com/office/drawing/2017/decorative" val="1"/>
              </a:ext>
            </a:extLst>
          </p:cNvPr>
          <p:cNvSpPr/>
          <p:nvPr userDrawn="1"/>
        </p:nvSpPr>
        <p:spPr>
          <a:xfrm>
            <a:off x="5614196" y="670208"/>
            <a:ext cx="0" cy="748665"/>
          </a:xfrm>
          <a:custGeom>
            <a:avLst/>
            <a:gdLst/>
            <a:ahLst/>
            <a:cxnLst/>
            <a:rect l="l" t="t" r="r" b="b"/>
            <a:pathLst>
              <a:path h="748665">
                <a:moveTo>
                  <a:pt x="0" y="0"/>
                </a:moveTo>
                <a:lnTo>
                  <a:pt x="0" y="748474"/>
                </a:lnTo>
              </a:path>
            </a:pathLst>
          </a:custGeom>
          <a:ln w="22631">
            <a:solidFill>
              <a:srgbClr val="6A737B"/>
            </a:solidFill>
          </a:ln>
        </p:spPr>
        <p:txBody>
          <a:bodyPr wrap="square" lIns="0" tIns="0" rIns="0" bIns="0" rtlCol="0"/>
          <a:lstStyle/>
          <a:p>
            <a:endParaRPr/>
          </a:p>
        </p:txBody>
      </p:sp>
      <p:sp>
        <p:nvSpPr>
          <p:cNvPr id="16" name="object 8" descr="University Academy 92 Manchester">
            <a:extLst>
              <a:ext uri="{FF2B5EF4-FFF2-40B4-BE49-F238E27FC236}">
                <a16:creationId xmlns:a16="http://schemas.microsoft.com/office/drawing/2014/main" id="{23741D02-BEA4-4812-BE2B-4A58E2A4CA48}"/>
              </a:ext>
            </a:extLst>
          </p:cNvPr>
          <p:cNvSpPr/>
          <p:nvPr userDrawn="1"/>
        </p:nvSpPr>
        <p:spPr>
          <a:xfrm>
            <a:off x="4097947" y="766318"/>
            <a:ext cx="1220660" cy="640841"/>
          </a:xfrm>
          <a:prstGeom prst="rect">
            <a:avLst/>
          </a:prstGeom>
          <a:blipFill>
            <a:blip r:embed="rId3" cstate="print"/>
            <a:stretch>
              <a:fillRect/>
            </a:stretch>
          </a:blipFill>
        </p:spPr>
        <p:txBody>
          <a:bodyPr wrap="square" lIns="0" tIns="0" rIns="0" bIns="0" rtlCol="0"/>
          <a:lstStyle/>
          <a:p>
            <a:endParaRPr/>
          </a:p>
        </p:txBody>
      </p:sp>
      <p:sp>
        <p:nvSpPr>
          <p:cNvPr id="17" name="object 9" descr="Blackburn College">
            <a:extLst>
              <a:ext uri="{FF2B5EF4-FFF2-40B4-BE49-F238E27FC236}">
                <a16:creationId xmlns:a16="http://schemas.microsoft.com/office/drawing/2014/main" id="{4460A8C7-4BF2-4DF5-AE02-3E450CBC020D}"/>
              </a:ext>
            </a:extLst>
          </p:cNvPr>
          <p:cNvSpPr/>
          <p:nvPr userDrawn="1"/>
        </p:nvSpPr>
        <p:spPr>
          <a:xfrm>
            <a:off x="2436480" y="782845"/>
            <a:ext cx="1453349" cy="509268"/>
          </a:xfrm>
          <a:prstGeom prst="rect">
            <a:avLst/>
          </a:prstGeom>
          <a:blipFill>
            <a:blip r:embed="rId4" cstate="print"/>
            <a:stretch>
              <a:fillRect/>
            </a:stretch>
          </a:blipFill>
        </p:spPr>
        <p:txBody>
          <a:bodyPr wrap="square" lIns="0" tIns="0" rIns="0" bIns="0" rtlCol="0"/>
          <a:lstStyle/>
          <a:p>
            <a:endParaRPr/>
          </a:p>
        </p:txBody>
      </p:sp>
      <p:sp>
        <p:nvSpPr>
          <p:cNvPr id="18" name="object 10" descr="Furness College">
            <a:extLst>
              <a:ext uri="{FF2B5EF4-FFF2-40B4-BE49-F238E27FC236}">
                <a16:creationId xmlns:a16="http://schemas.microsoft.com/office/drawing/2014/main" id="{EE04F283-2CA8-45EA-95F1-01B0D9B8A14F}"/>
              </a:ext>
            </a:extLst>
          </p:cNvPr>
          <p:cNvSpPr/>
          <p:nvPr userDrawn="1"/>
        </p:nvSpPr>
        <p:spPr>
          <a:xfrm>
            <a:off x="794449" y="768764"/>
            <a:ext cx="1472002" cy="576534"/>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38374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Header">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FF025D24-2A1F-4A67-B11B-BBB27058480F}"/>
              </a:ext>
            </a:extLst>
          </p:cNvPr>
          <p:cNvSpPr/>
          <p:nvPr userDrawn="1"/>
        </p:nvSpPr>
        <p:spPr>
          <a:xfrm>
            <a:off x="170917" y="170916"/>
            <a:ext cx="8802168" cy="6537533"/>
          </a:xfrm>
          <a:custGeom>
            <a:avLst/>
            <a:gdLst/>
            <a:ahLst/>
            <a:cxnLst/>
            <a:rect l="l" t="t" r="r" b="b"/>
            <a:pathLst>
              <a:path w="8999855" h="6713855">
                <a:moveTo>
                  <a:pt x="0" y="6713410"/>
                </a:moveTo>
                <a:lnTo>
                  <a:pt x="8999410" y="6713410"/>
                </a:lnTo>
                <a:lnTo>
                  <a:pt x="8999410" y="0"/>
                </a:lnTo>
                <a:lnTo>
                  <a:pt x="0" y="0"/>
                </a:lnTo>
                <a:lnTo>
                  <a:pt x="0" y="6713410"/>
                </a:lnTo>
                <a:close/>
              </a:path>
            </a:pathLst>
          </a:custGeom>
          <a:solidFill>
            <a:srgbClr val="7CB1C5"/>
          </a:solidFill>
        </p:spPr>
        <p:txBody>
          <a:bodyPr wrap="square" lIns="0" tIns="0" rIns="0" bIns="0" rtlCol="0"/>
          <a:lstStyle/>
          <a:p>
            <a:endParaRPr>
              <a:solidFill>
                <a:schemeClr val="tx1"/>
              </a:solidFill>
            </a:endParaRPr>
          </a:p>
        </p:txBody>
      </p:sp>
      <p:sp>
        <p:nvSpPr>
          <p:cNvPr id="2" name="Title 1"/>
          <p:cNvSpPr>
            <a:spLocks noGrp="1"/>
          </p:cNvSpPr>
          <p:nvPr>
            <p:ph type="ctrTitle" hasCustomPrompt="1"/>
          </p:nvPr>
        </p:nvSpPr>
        <p:spPr>
          <a:xfrm>
            <a:off x="685800" y="2016806"/>
            <a:ext cx="7772400" cy="1527339"/>
          </a:xfrm>
        </p:spPr>
        <p:txBody>
          <a:bodyPr anchor="b">
            <a:normAutofit/>
          </a:bodyPr>
          <a:lstStyle>
            <a:lvl1pPr algn="l">
              <a:lnSpc>
                <a:spcPts val="4400"/>
              </a:lnSpc>
              <a:defRPr sz="4500">
                <a:solidFill>
                  <a:schemeClr val="bg1"/>
                </a:solidFill>
                <a:latin typeface="Calibri" panose="020F0502020204030204" pitchFamily="34" charset="0"/>
                <a:cs typeface="Calibri" panose="020F0502020204030204" pitchFamily="34" charset="0"/>
              </a:defRPr>
            </a:lvl1pPr>
          </a:lstStyle>
          <a:p>
            <a:r>
              <a:rPr lang="en-US" dirty="0"/>
              <a:t>Template slide:</a:t>
            </a:r>
            <a:br>
              <a:rPr lang="en-US" dirty="0"/>
            </a:br>
            <a:r>
              <a:rPr lang="en-US" dirty="0"/>
              <a:t>section title goes here</a:t>
            </a:r>
          </a:p>
        </p:txBody>
      </p:sp>
      <p:sp>
        <p:nvSpPr>
          <p:cNvPr id="3" name="Subtitle 2"/>
          <p:cNvSpPr>
            <a:spLocks noGrp="1"/>
          </p:cNvSpPr>
          <p:nvPr>
            <p:ph type="subTitle" idx="1" hasCustomPrompt="1"/>
          </p:nvPr>
        </p:nvSpPr>
        <p:spPr>
          <a:xfrm>
            <a:off x="677788" y="4012237"/>
            <a:ext cx="6858000" cy="1106693"/>
          </a:xfrm>
        </p:spPr>
        <p:txBody>
          <a:bodyPr>
            <a:normAutofit/>
          </a:bodyPr>
          <a:lstStyle>
            <a:lvl1pPr marL="0" indent="0" algn="l">
              <a:lnSpc>
                <a:spcPts val="2800"/>
              </a:lnSpc>
              <a:spcBef>
                <a:spcPts val="525"/>
              </a:spcBef>
              <a:buNone/>
              <a:defRPr sz="265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date, month, year here</a:t>
            </a:r>
            <a:br>
              <a:rPr lang="en-US" dirty="0"/>
            </a:br>
            <a:r>
              <a:rPr lang="en-US" dirty="0"/>
              <a:t>Insert presenter name here</a:t>
            </a:r>
          </a:p>
        </p:txBody>
      </p:sp>
      <p:sp>
        <p:nvSpPr>
          <p:cNvPr id="6" name="Slide Number Placeholder 5"/>
          <p:cNvSpPr>
            <a:spLocks noGrp="1"/>
          </p:cNvSpPr>
          <p:nvPr>
            <p:ph type="sldNum" sz="quarter" idx="12"/>
          </p:nvPr>
        </p:nvSpPr>
        <p:spPr>
          <a:xfrm>
            <a:off x="6688687" y="6154347"/>
            <a:ext cx="2057400" cy="365125"/>
          </a:xfrm>
        </p:spPr>
        <p:txBody>
          <a:bodyPr/>
          <a:lstStyle>
            <a:lvl1pPr>
              <a:defRPr sz="1800">
                <a:solidFill>
                  <a:schemeClr val="bg1"/>
                </a:solidFill>
              </a:defRPr>
            </a:lvl1pPr>
          </a:lstStyle>
          <a:p>
            <a:fld id="{6998E55D-8E2A-4AFE-A61C-B5DBBB7761E7}" type="slidenum">
              <a:rPr lang="en-GB" smtClean="0"/>
              <a:pPr/>
              <a:t>‹#›</a:t>
            </a:fld>
            <a:endParaRPr lang="en-GB" dirty="0"/>
          </a:p>
        </p:txBody>
      </p:sp>
      <p:sp>
        <p:nvSpPr>
          <p:cNvPr id="11" name="object 6">
            <a:extLst>
              <a:ext uri="{FF2B5EF4-FFF2-40B4-BE49-F238E27FC236}">
                <a16:creationId xmlns:a16="http://schemas.microsoft.com/office/drawing/2014/main" id="{E19778BA-78CF-4F59-A9D6-A20950FB3B1D}"/>
              </a:ext>
            </a:extLst>
          </p:cNvPr>
          <p:cNvSpPr/>
          <p:nvPr userDrawn="1"/>
        </p:nvSpPr>
        <p:spPr>
          <a:xfrm>
            <a:off x="824129" y="3820047"/>
            <a:ext cx="1590675" cy="0"/>
          </a:xfrm>
          <a:custGeom>
            <a:avLst/>
            <a:gdLst/>
            <a:ahLst/>
            <a:cxnLst/>
            <a:rect l="l" t="t" r="r" b="b"/>
            <a:pathLst>
              <a:path w="1590675">
                <a:moveTo>
                  <a:pt x="0" y="0"/>
                </a:moveTo>
                <a:lnTo>
                  <a:pt x="1590421" y="0"/>
                </a:lnTo>
              </a:path>
            </a:pathLst>
          </a:custGeom>
          <a:ln w="17043">
            <a:solidFill>
              <a:schemeClr val="bg1"/>
            </a:solidFill>
          </a:ln>
        </p:spPr>
        <p:txBody>
          <a:bodyPr wrap="square" lIns="0" tIns="0" rIns="0" bIns="0" rtlCol="0"/>
          <a:lstStyle/>
          <a:p>
            <a:endParaRPr/>
          </a:p>
        </p:txBody>
      </p:sp>
      <p:pic>
        <p:nvPicPr>
          <p:cNvPr id="12" name="Picture 11" descr="Lancaster University">
            <a:extLst>
              <a:ext uri="{FF2B5EF4-FFF2-40B4-BE49-F238E27FC236}">
                <a16:creationId xmlns:a16="http://schemas.microsoft.com/office/drawing/2014/main" id="{60625C31-2A9C-4627-8FD8-77B68A2A7CA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61394" y="762000"/>
            <a:ext cx="2552491" cy="806916"/>
          </a:xfrm>
          <a:prstGeom prst="rect">
            <a:avLst/>
          </a:prstGeom>
        </p:spPr>
      </p:pic>
    </p:spTree>
    <p:extLst>
      <p:ext uri="{BB962C8B-B14F-4D97-AF65-F5344CB8AC3E}">
        <p14:creationId xmlns:p14="http://schemas.microsoft.com/office/powerpoint/2010/main" val="2519827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8826" y="668216"/>
            <a:ext cx="5340481" cy="1022473"/>
          </a:xfrm>
        </p:spPr>
        <p:txBody>
          <a:bodyPr>
            <a:normAutofit/>
          </a:bodyPr>
          <a:lstStyle>
            <a:lvl1pPr>
              <a:lnSpc>
                <a:spcPts val="3600"/>
              </a:lnSpc>
              <a:spcBef>
                <a:spcPts val="320"/>
              </a:spcBef>
              <a:defRPr sz="3400">
                <a:solidFill>
                  <a:srgbClr val="B5121B"/>
                </a:solidFill>
                <a:latin typeface="Calibri" panose="020F0502020204030204" pitchFamily="34" charset="0"/>
                <a:cs typeface="Calibri" panose="020F0502020204030204" pitchFamily="34" charset="0"/>
              </a:defRPr>
            </a:lvl1pPr>
          </a:lstStyle>
          <a:p>
            <a:r>
              <a:rPr lang="en-US" dirty="0"/>
              <a:t>Click to edit Master title style</a:t>
            </a:r>
          </a:p>
        </p:txBody>
      </p:sp>
      <p:sp>
        <p:nvSpPr>
          <p:cNvPr id="3" name="Content Placeholder 2"/>
          <p:cNvSpPr>
            <a:spLocks noGrp="1"/>
          </p:cNvSpPr>
          <p:nvPr>
            <p:ph idx="1"/>
          </p:nvPr>
        </p:nvSpPr>
        <p:spPr>
          <a:xfrm>
            <a:off x="628650" y="2092571"/>
            <a:ext cx="7886700" cy="4014315"/>
          </a:xfrm>
        </p:spPr>
        <p:txBody>
          <a:bodyPr/>
          <a:lstStyle>
            <a:lvl1pPr>
              <a:spcBef>
                <a:spcPts val="960"/>
              </a:spcBef>
              <a:buClr>
                <a:srgbClr val="AEB4B9"/>
              </a:buClr>
              <a:defRPr sz="2600"/>
            </a:lvl1pPr>
            <a:lvl2pPr>
              <a:spcBef>
                <a:spcPts val="960"/>
              </a:spcBef>
              <a:buClr>
                <a:srgbClr val="AEB4B9"/>
              </a:buClr>
              <a:defRPr/>
            </a:lvl2pPr>
            <a:lvl3pPr>
              <a:buClr>
                <a:srgbClr val="AEB4B9"/>
              </a:buClr>
              <a:defRPr/>
            </a:lvl3pPr>
            <a:lvl4pPr>
              <a:buClr>
                <a:srgbClr val="AEB4B9"/>
              </a:buClr>
              <a:defRPr/>
            </a:lvl4pPr>
            <a:lvl5pPr>
              <a:buClr>
                <a:srgbClr val="AEB4B9"/>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368BAA43-A8BD-4E49-AC41-15EB71CFB7B7}"/>
              </a:ext>
            </a:extLst>
          </p:cNvPr>
          <p:cNvSpPr>
            <a:spLocks noGrp="1"/>
          </p:cNvSpPr>
          <p:nvPr>
            <p:ph type="sldNum" sz="quarter" idx="4"/>
          </p:nvPr>
        </p:nvSpPr>
        <p:spPr>
          <a:xfrm>
            <a:off x="5949307" y="6115678"/>
            <a:ext cx="27432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dirty="0"/>
          </a:p>
        </p:txBody>
      </p:sp>
      <p:sp>
        <p:nvSpPr>
          <p:cNvPr id="12" name="object 3">
            <a:extLst>
              <a:ext uri="{FF2B5EF4-FFF2-40B4-BE49-F238E27FC236}">
                <a16:creationId xmlns:a16="http://schemas.microsoft.com/office/drawing/2014/main" id="{DAB56063-C065-4615-AFC7-4C57FC339275}"/>
              </a:ext>
              <a:ext uri="{C183D7F6-B498-43B3-948B-1728B52AA6E4}">
                <adec:decorative xmlns:adec="http://schemas.microsoft.com/office/drawing/2017/decorative" val="1"/>
              </a:ext>
            </a:extLst>
          </p:cNvPr>
          <p:cNvSpPr/>
          <p:nvPr userDrawn="1"/>
        </p:nvSpPr>
        <p:spPr>
          <a:xfrm>
            <a:off x="631791" y="1858523"/>
            <a:ext cx="1584325"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dirty="0"/>
          </a:p>
        </p:txBody>
      </p:sp>
      <p:pic>
        <p:nvPicPr>
          <p:cNvPr id="13" name="Picture 12" descr="Lancaster University">
            <a:extLst>
              <a:ext uri="{FF2B5EF4-FFF2-40B4-BE49-F238E27FC236}">
                <a16:creationId xmlns:a16="http://schemas.microsoft.com/office/drawing/2014/main" id="{6DA54611-9D21-4ACE-A640-5AE6BB84A40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71689" y="762000"/>
            <a:ext cx="2098889" cy="663520"/>
          </a:xfrm>
          <a:prstGeom prst="rect">
            <a:avLst/>
          </a:prstGeom>
        </p:spPr>
      </p:pic>
    </p:spTree>
    <p:extLst>
      <p:ext uri="{BB962C8B-B14F-4D97-AF65-F5344CB8AC3E}">
        <p14:creationId xmlns:p14="http://schemas.microsoft.com/office/powerpoint/2010/main" val="2465480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no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28650" y="2092569"/>
            <a:ext cx="7011865" cy="4014317"/>
          </a:xfrm>
        </p:spPr>
        <p:txBody>
          <a:bodyPr/>
          <a:lstStyle>
            <a:lvl1pPr marL="0" indent="0">
              <a:spcBef>
                <a:spcPts val="960"/>
              </a:spcBef>
              <a:buClr>
                <a:srgbClr val="AEB4B9"/>
              </a:buClr>
              <a:buNone/>
              <a:defRPr sz="2600"/>
            </a:lvl1pPr>
            <a:lvl2pPr>
              <a:spcBef>
                <a:spcPts val="960"/>
              </a:spcBef>
              <a:buClr>
                <a:srgbClr val="AEB4B9"/>
              </a:buClr>
              <a:defRPr/>
            </a:lvl2pPr>
            <a:lvl3pPr>
              <a:buClr>
                <a:srgbClr val="AEB4B9"/>
              </a:buClr>
              <a:defRPr/>
            </a:lvl3pPr>
            <a:lvl4pPr>
              <a:buClr>
                <a:srgbClr val="AEB4B9"/>
              </a:buClr>
              <a:defRPr/>
            </a:lvl4pPr>
            <a:lvl5pPr>
              <a:buClr>
                <a:srgbClr val="AEB4B9"/>
              </a:buClr>
              <a:defRPr/>
            </a:lvl5pPr>
          </a:lstStyle>
          <a:p>
            <a:pPr lvl="0"/>
            <a:r>
              <a:rPr lang="en-US" dirty="0"/>
              <a:t>Template slide: text only (use italics for sub-headings)</a:t>
            </a:r>
          </a:p>
        </p:txBody>
      </p:sp>
      <p:sp>
        <p:nvSpPr>
          <p:cNvPr id="11" name="Slide Number Placeholder 5">
            <a:extLst>
              <a:ext uri="{FF2B5EF4-FFF2-40B4-BE49-F238E27FC236}">
                <a16:creationId xmlns:a16="http://schemas.microsoft.com/office/drawing/2014/main" id="{368BAA43-A8BD-4E49-AC41-15EB71CFB7B7}"/>
              </a:ext>
            </a:extLst>
          </p:cNvPr>
          <p:cNvSpPr>
            <a:spLocks noGrp="1"/>
          </p:cNvSpPr>
          <p:nvPr>
            <p:ph type="sldNum" sz="quarter" idx="4"/>
          </p:nvPr>
        </p:nvSpPr>
        <p:spPr>
          <a:xfrm>
            <a:off x="5949307" y="6106886"/>
            <a:ext cx="27432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dirty="0"/>
          </a:p>
        </p:txBody>
      </p:sp>
      <p:sp>
        <p:nvSpPr>
          <p:cNvPr id="10" name="object 3">
            <a:extLst>
              <a:ext uri="{FF2B5EF4-FFF2-40B4-BE49-F238E27FC236}">
                <a16:creationId xmlns:a16="http://schemas.microsoft.com/office/drawing/2014/main" id="{A46FC20C-FB86-4874-BEA9-18FB8BD1FA31}"/>
              </a:ext>
              <a:ext uri="{C183D7F6-B498-43B3-948B-1728B52AA6E4}">
                <adec:decorative xmlns:adec="http://schemas.microsoft.com/office/drawing/2017/decorative" val="1"/>
              </a:ext>
            </a:extLst>
          </p:cNvPr>
          <p:cNvSpPr/>
          <p:nvPr userDrawn="1"/>
        </p:nvSpPr>
        <p:spPr>
          <a:xfrm>
            <a:off x="631791" y="1858523"/>
            <a:ext cx="1584325"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dirty="0"/>
          </a:p>
        </p:txBody>
      </p:sp>
      <p:sp>
        <p:nvSpPr>
          <p:cNvPr id="13" name="Title 1">
            <a:extLst>
              <a:ext uri="{FF2B5EF4-FFF2-40B4-BE49-F238E27FC236}">
                <a16:creationId xmlns:a16="http://schemas.microsoft.com/office/drawing/2014/main" id="{3012CCF8-17A7-457E-88AC-25B11FB55E7D}"/>
              </a:ext>
            </a:extLst>
          </p:cNvPr>
          <p:cNvSpPr>
            <a:spLocks noGrp="1"/>
          </p:cNvSpPr>
          <p:nvPr>
            <p:ph type="title"/>
          </p:nvPr>
        </p:nvSpPr>
        <p:spPr>
          <a:xfrm>
            <a:off x="608826" y="668216"/>
            <a:ext cx="5340481" cy="1022473"/>
          </a:xfrm>
        </p:spPr>
        <p:txBody>
          <a:bodyPr>
            <a:normAutofit/>
          </a:bodyPr>
          <a:lstStyle>
            <a:lvl1pPr>
              <a:lnSpc>
                <a:spcPts val="3600"/>
              </a:lnSpc>
              <a:spcBef>
                <a:spcPts val="320"/>
              </a:spcBef>
              <a:defRPr sz="3400">
                <a:solidFill>
                  <a:srgbClr val="B5121B"/>
                </a:solidFill>
                <a:latin typeface="Calibri" panose="020F0502020204030204" pitchFamily="34" charset="0"/>
                <a:cs typeface="Calibri" panose="020F0502020204030204" pitchFamily="34" charset="0"/>
              </a:defRPr>
            </a:lvl1pPr>
          </a:lstStyle>
          <a:p>
            <a:r>
              <a:rPr lang="en-US" dirty="0"/>
              <a:t>Click to edit Master title style</a:t>
            </a:r>
          </a:p>
        </p:txBody>
      </p:sp>
      <p:pic>
        <p:nvPicPr>
          <p:cNvPr id="14" name="Picture 13" descr="Lancaster University">
            <a:extLst>
              <a:ext uri="{FF2B5EF4-FFF2-40B4-BE49-F238E27FC236}">
                <a16:creationId xmlns:a16="http://schemas.microsoft.com/office/drawing/2014/main" id="{748BDBDA-A7FA-4360-8B54-69F175B28C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71689" y="762000"/>
            <a:ext cx="2098889" cy="663520"/>
          </a:xfrm>
          <a:prstGeom prst="rect">
            <a:avLst/>
          </a:prstGeom>
        </p:spPr>
      </p:pic>
    </p:spTree>
    <p:extLst>
      <p:ext uri="{BB962C8B-B14F-4D97-AF65-F5344CB8AC3E}">
        <p14:creationId xmlns:p14="http://schemas.microsoft.com/office/powerpoint/2010/main" val="3108407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Question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575D8C4-2991-4037-8748-66E7016A65DF}"/>
              </a:ext>
            </a:extLst>
          </p:cNvPr>
          <p:cNvSpPr>
            <a:spLocks noGrp="1"/>
          </p:cNvSpPr>
          <p:nvPr>
            <p:ph type="ctrTitle" hasCustomPrompt="1"/>
          </p:nvPr>
        </p:nvSpPr>
        <p:spPr>
          <a:xfrm>
            <a:off x="675705" y="2205022"/>
            <a:ext cx="7434930" cy="1399152"/>
          </a:xfrm>
        </p:spPr>
        <p:txBody>
          <a:bodyPr anchor="b">
            <a:normAutofit/>
          </a:bodyPr>
          <a:lstStyle>
            <a:lvl1pPr algn="l">
              <a:lnSpc>
                <a:spcPts val="3300"/>
              </a:lnSpc>
              <a:spcBef>
                <a:spcPts val="832"/>
              </a:spcBef>
              <a:defRPr sz="4500">
                <a:solidFill>
                  <a:srgbClr val="B5121B"/>
                </a:solidFill>
                <a:latin typeface="Calibri" panose="020F0502020204030204" pitchFamily="34" charset="0"/>
                <a:cs typeface="Calibri" panose="020F0502020204030204" pitchFamily="34" charset="0"/>
              </a:defRPr>
            </a:lvl1pPr>
          </a:lstStyle>
          <a:p>
            <a:r>
              <a:rPr lang="en-US" dirty="0"/>
              <a:t>Add question text here</a:t>
            </a:r>
            <a:endParaRPr lang="en-GB" dirty="0"/>
          </a:p>
        </p:txBody>
      </p:sp>
      <p:sp>
        <p:nvSpPr>
          <p:cNvPr id="10" name="Slide Number Placeholder 5">
            <a:extLst>
              <a:ext uri="{FF2B5EF4-FFF2-40B4-BE49-F238E27FC236}">
                <a16:creationId xmlns:a16="http://schemas.microsoft.com/office/drawing/2014/main" id="{FADBCC1D-FAB7-4466-BDC3-BEF3450609DC}"/>
              </a:ext>
            </a:extLst>
          </p:cNvPr>
          <p:cNvSpPr>
            <a:spLocks noGrp="1"/>
          </p:cNvSpPr>
          <p:nvPr>
            <p:ph type="sldNum" sz="quarter" idx="4"/>
          </p:nvPr>
        </p:nvSpPr>
        <p:spPr>
          <a:xfrm>
            <a:off x="5949307" y="6106886"/>
            <a:ext cx="27432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dirty="0"/>
          </a:p>
        </p:txBody>
      </p:sp>
      <p:sp>
        <p:nvSpPr>
          <p:cNvPr id="11" name="object 3">
            <a:extLst>
              <a:ext uri="{FF2B5EF4-FFF2-40B4-BE49-F238E27FC236}">
                <a16:creationId xmlns:a16="http://schemas.microsoft.com/office/drawing/2014/main" id="{BF8A9E9D-EA51-4193-885C-A9F0845D5854}"/>
              </a:ext>
              <a:ext uri="{C183D7F6-B498-43B3-948B-1728B52AA6E4}">
                <adec:decorative xmlns:adec="http://schemas.microsoft.com/office/drawing/2017/decorative" val="1"/>
              </a:ext>
            </a:extLst>
          </p:cNvPr>
          <p:cNvSpPr/>
          <p:nvPr userDrawn="1"/>
        </p:nvSpPr>
        <p:spPr>
          <a:xfrm>
            <a:off x="746091" y="3845584"/>
            <a:ext cx="1584325"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dirty="0"/>
          </a:p>
        </p:txBody>
      </p:sp>
      <p:pic>
        <p:nvPicPr>
          <p:cNvPr id="12" name="Picture 11" descr="Lancaster University">
            <a:extLst>
              <a:ext uri="{FF2B5EF4-FFF2-40B4-BE49-F238E27FC236}">
                <a16:creationId xmlns:a16="http://schemas.microsoft.com/office/drawing/2014/main" id="{34997FEC-8F79-47A3-A568-1CC27D45B94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71689" y="762000"/>
            <a:ext cx="2098889" cy="663520"/>
          </a:xfrm>
          <a:prstGeom prst="rect">
            <a:avLst/>
          </a:prstGeom>
        </p:spPr>
      </p:pic>
    </p:spTree>
    <p:extLst>
      <p:ext uri="{BB962C8B-B14F-4D97-AF65-F5344CB8AC3E}">
        <p14:creationId xmlns:p14="http://schemas.microsoft.com/office/powerpoint/2010/main" val="2184127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75887E-4F05-4593-B389-647D40DD0309}"/>
              </a:ext>
            </a:extLst>
          </p:cNvPr>
          <p:cNvSpPr>
            <a:spLocks noGrp="1"/>
          </p:cNvSpPr>
          <p:nvPr>
            <p:ph type="body" idx="1"/>
          </p:nvPr>
        </p:nvSpPr>
        <p:spPr>
          <a:xfrm>
            <a:off x="559860" y="1858523"/>
            <a:ext cx="3868340" cy="646552"/>
          </a:xfrm>
        </p:spPr>
        <p:txBody>
          <a:bodyPr anchor="b">
            <a:normAutofit/>
          </a:bodyPr>
          <a:lstStyle>
            <a:lvl1pPr marL="0" indent="0">
              <a:buNone/>
              <a:defRPr sz="2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a:t>Edit Master text styles</a:t>
            </a:r>
          </a:p>
        </p:txBody>
      </p:sp>
      <p:sp>
        <p:nvSpPr>
          <p:cNvPr id="4" name="Content Placeholder 3">
            <a:extLst>
              <a:ext uri="{FF2B5EF4-FFF2-40B4-BE49-F238E27FC236}">
                <a16:creationId xmlns:a16="http://schemas.microsoft.com/office/drawing/2014/main" id="{43C9B9D8-EA34-4852-A458-9C736D59E6A7}"/>
              </a:ext>
            </a:extLst>
          </p:cNvPr>
          <p:cNvSpPr>
            <a:spLocks noGrp="1"/>
          </p:cNvSpPr>
          <p:nvPr>
            <p:ph sz="half" idx="2"/>
          </p:nvPr>
        </p:nvSpPr>
        <p:spPr>
          <a:xfrm>
            <a:off x="559860" y="2505075"/>
            <a:ext cx="3868340" cy="3684588"/>
          </a:xfrm>
        </p:spPr>
        <p:txBody>
          <a:bodyPr/>
          <a:lstStyle>
            <a:lvl1pPr>
              <a:buClr>
                <a:srgbClr val="AEB4B9"/>
              </a:buClr>
              <a:defRPr sz="2600"/>
            </a:lvl1pPr>
            <a:lvl2pPr>
              <a:buClr>
                <a:srgbClr val="AEB4B9"/>
              </a:buClr>
              <a:defRPr/>
            </a:lvl2pPr>
            <a:lvl3pPr>
              <a:buClr>
                <a:srgbClr val="AEB4B9"/>
              </a:buClr>
              <a:defRPr/>
            </a:lvl3pPr>
            <a:lvl4pPr>
              <a:buClr>
                <a:srgbClr val="AEB4B9"/>
              </a:buClr>
              <a:defRPr/>
            </a:lvl4pPr>
            <a:lvl5pPr>
              <a:buClr>
                <a:srgbClr val="AEB4B9"/>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C83E91B9-1447-4EAE-9AB6-9200E96A9896}"/>
              </a:ext>
            </a:extLst>
          </p:cNvPr>
          <p:cNvSpPr>
            <a:spLocks noGrp="1"/>
          </p:cNvSpPr>
          <p:nvPr>
            <p:ph type="body" sz="quarter" idx="3"/>
          </p:nvPr>
        </p:nvSpPr>
        <p:spPr>
          <a:xfrm>
            <a:off x="4629151" y="1858523"/>
            <a:ext cx="3887391" cy="646552"/>
          </a:xfrm>
        </p:spPr>
        <p:txBody>
          <a:bodyPr anchor="b">
            <a:normAutofit/>
          </a:bodyPr>
          <a:lstStyle>
            <a:lvl1pPr marL="0" indent="0">
              <a:buNone/>
              <a:defRPr sz="2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a:t>Edit Master text styles</a:t>
            </a:r>
          </a:p>
        </p:txBody>
      </p:sp>
      <p:sp>
        <p:nvSpPr>
          <p:cNvPr id="6" name="Content Placeholder 5">
            <a:extLst>
              <a:ext uri="{FF2B5EF4-FFF2-40B4-BE49-F238E27FC236}">
                <a16:creationId xmlns:a16="http://schemas.microsoft.com/office/drawing/2014/main" id="{08105AF1-67AB-413D-B37A-83B233A5D7CD}"/>
              </a:ext>
            </a:extLst>
          </p:cNvPr>
          <p:cNvSpPr>
            <a:spLocks noGrp="1"/>
          </p:cNvSpPr>
          <p:nvPr>
            <p:ph sz="quarter" idx="4"/>
          </p:nvPr>
        </p:nvSpPr>
        <p:spPr>
          <a:xfrm>
            <a:off x="4629151" y="2505075"/>
            <a:ext cx="3887391" cy="3684588"/>
          </a:xfrm>
        </p:spPr>
        <p:txBody>
          <a:bodyPr/>
          <a:lstStyle>
            <a:lvl1pPr>
              <a:buClr>
                <a:srgbClr val="AEB4B9"/>
              </a:buClr>
              <a:defRPr sz="2600"/>
            </a:lvl1pPr>
            <a:lvl2pPr>
              <a:buClr>
                <a:srgbClr val="AEB4B9"/>
              </a:buClr>
              <a:defRPr/>
            </a:lvl2pPr>
            <a:lvl3pPr>
              <a:buClr>
                <a:srgbClr val="AEB4B9"/>
              </a:buClr>
              <a:defRPr/>
            </a:lvl3pPr>
            <a:lvl4pPr>
              <a:buClr>
                <a:srgbClr val="AEB4B9"/>
              </a:buClr>
              <a:defRPr/>
            </a:lvl4pPr>
            <a:lvl5pPr>
              <a:buClr>
                <a:srgbClr val="AEB4B9"/>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0" name="Slide Number Placeholder 5">
            <a:extLst>
              <a:ext uri="{FF2B5EF4-FFF2-40B4-BE49-F238E27FC236}">
                <a16:creationId xmlns:a16="http://schemas.microsoft.com/office/drawing/2014/main" id="{02D96272-B6FE-48B8-8E57-484427500478}"/>
              </a:ext>
            </a:extLst>
          </p:cNvPr>
          <p:cNvSpPr>
            <a:spLocks noGrp="1"/>
          </p:cNvSpPr>
          <p:nvPr>
            <p:ph type="sldNum" sz="quarter" idx="10"/>
          </p:nvPr>
        </p:nvSpPr>
        <p:spPr>
          <a:xfrm>
            <a:off x="5949307" y="6106886"/>
            <a:ext cx="27432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dirty="0"/>
          </a:p>
        </p:txBody>
      </p:sp>
      <p:sp>
        <p:nvSpPr>
          <p:cNvPr id="21" name="object 3">
            <a:extLst>
              <a:ext uri="{FF2B5EF4-FFF2-40B4-BE49-F238E27FC236}">
                <a16:creationId xmlns:a16="http://schemas.microsoft.com/office/drawing/2014/main" id="{AB714264-F8FF-4258-B4EE-B3548F169471}"/>
              </a:ext>
              <a:ext uri="{C183D7F6-B498-43B3-948B-1728B52AA6E4}">
                <adec:decorative xmlns:adec="http://schemas.microsoft.com/office/drawing/2017/decorative" val="1"/>
              </a:ext>
            </a:extLst>
          </p:cNvPr>
          <p:cNvSpPr/>
          <p:nvPr userDrawn="1"/>
        </p:nvSpPr>
        <p:spPr>
          <a:xfrm>
            <a:off x="631791" y="1858523"/>
            <a:ext cx="1584325"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dirty="0"/>
          </a:p>
        </p:txBody>
      </p:sp>
      <p:sp>
        <p:nvSpPr>
          <p:cNvPr id="23" name="Title 1">
            <a:extLst>
              <a:ext uri="{FF2B5EF4-FFF2-40B4-BE49-F238E27FC236}">
                <a16:creationId xmlns:a16="http://schemas.microsoft.com/office/drawing/2014/main" id="{8A618DBC-FC1D-459B-8E1E-C65F284C2F4B}"/>
              </a:ext>
            </a:extLst>
          </p:cNvPr>
          <p:cNvSpPr>
            <a:spLocks noGrp="1"/>
          </p:cNvSpPr>
          <p:nvPr>
            <p:ph type="title"/>
          </p:nvPr>
        </p:nvSpPr>
        <p:spPr>
          <a:xfrm>
            <a:off x="608826" y="668216"/>
            <a:ext cx="5340481" cy="1022473"/>
          </a:xfrm>
        </p:spPr>
        <p:txBody>
          <a:bodyPr>
            <a:normAutofit/>
          </a:bodyPr>
          <a:lstStyle>
            <a:lvl1pPr>
              <a:lnSpc>
                <a:spcPts val="3600"/>
              </a:lnSpc>
              <a:spcBef>
                <a:spcPts val="320"/>
              </a:spcBef>
              <a:defRPr sz="3400">
                <a:solidFill>
                  <a:srgbClr val="B5121B"/>
                </a:solidFill>
                <a:latin typeface="Calibri" panose="020F0502020204030204" pitchFamily="34" charset="0"/>
                <a:cs typeface="Calibri" panose="020F0502020204030204" pitchFamily="34" charset="0"/>
              </a:defRPr>
            </a:lvl1pPr>
          </a:lstStyle>
          <a:p>
            <a:r>
              <a:rPr lang="en-US" dirty="0"/>
              <a:t>Click to edit Master title style</a:t>
            </a:r>
          </a:p>
        </p:txBody>
      </p:sp>
      <p:pic>
        <p:nvPicPr>
          <p:cNvPr id="24" name="Picture 23" descr="Lancaster University">
            <a:extLst>
              <a:ext uri="{FF2B5EF4-FFF2-40B4-BE49-F238E27FC236}">
                <a16:creationId xmlns:a16="http://schemas.microsoft.com/office/drawing/2014/main" id="{2CBC7160-5C30-425D-A5BA-EFAFF03A0F2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71689" y="762000"/>
            <a:ext cx="2098889" cy="663520"/>
          </a:xfrm>
          <a:prstGeom prst="rect">
            <a:avLst/>
          </a:prstGeom>
        </p:spPr>
      </p:pic>
    </p:spTree>
    <p:extLst>
      <p:ext uri="{BB962C8B-B14F-4D97-AF65-F5344CB8AC3E}">
        <p14:creationId xmlns:p14="http://schemas.microsoft.com/office/powerpoint/2010/main" val="3171340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5B60475B-7D3F-4BE2-9C2D-BBD84BDFE0E0}"/>
              </a:ext>
            </a:extLst>
          </p:cNvPr>
          <p:cNvSpPr>
            <a:spLocks noGrp="1"/>
          </p:cNvSpPr>
          <p:nvPr>
            <p:ph type="sldNum" sz="quarter" idx="4"/>
          </p:nvPr>
        </p:nvSpPr>
        <p:spPr>
          <a:xfrm>
            <a:off x="5949307" y="6106886"/>
            <a:ext cx="27432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dirty="0"/>
          </a:p>
        </p:txBody>
      </p:sp>
      <p:sp>
        <p:nvSpPr>
          <p:cNvPr id="12" name="object 3">
            <a:extLst>
              <a:ext uri="{FF2B5EF4-FFF2-40B4-BE49-F238E27FC236}">
                <a16:creationId xmlns:a16="http://schemas.microsoft.com/office/drawing/2014/main" id="{24EA18C7-0A5B-4754-87DB-56029965C9FD}"/>
              </a:ext>
              <a:ext uri="{C183D7F6-B498-43B3-948B-1728B52AA6E4}">
                <adec:decorative xmlns:adec="http://schemas.microsoft.com/office/drawing/2017/decorative" val="1"/>
              </a:ext>
            </a:extLst>
          </p:cNvPr>
          <p:cNvSpPr/>
          <p:nvPr userDrawn="1"/>
        </p:nvSpPr>
        <p:spPr>
          <a:xfrm>
            <a:off x="631791" y="1858523"/>
            <a:ext cx="1584325"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dirty="0"/>
          </a:p>
        </p:txBody>
      </p:sp>
      <p:sp>
        <p:nvSpPr>
          <p:cNvPr id="14" name="Title 1">
            <a:extLst>
              <a:ext uri="{FF2B5EF4-FFF2-40B4-BE49-F238E27FC236}">
                <a16:creationId xmlns:a16="http://schemas.microsoft.com/office/drawing/2014/main" id="{8BB6B0ED-30AC-43D0-AC8A-25DADB23CB2D}"/>
              </a:ext>
            </a:extLst>
          </p:cNvPr>
          <p:cNvSpPr>
            <a:spLocks noGrp="1"/>
          </p:cNvSpPr>
          <p:nvPr>
            <p:ph type="title"/>
          </p:nvPr>
        </p:nvSpPr>
        <p:spPr>
          <a:xfrm>
            <a:off x="608826" y="668216"/>
            <a:ext cx="5340481" cy="1022473"/>
          </a:xfrm>
        </p:spPr>
        <p:txBody>
          <a:bodyPr>
            <a:normAutofit/>
          </a:bodyPr>
          <a:lstStyle>
            <a:lvl1pPr>
              <a:lnSpc>
                <a:spcPts val="3600"/>
              </a:lnSpc>
              <a:spcBef>
                <a:spcPts val="320"/>
              </a:spcBef>
              <a:defRPr sz="3400">
                <a:solidFill>
                  <a:srgbClr val="B5121B"/>
                </a:solidFill>
                <a:latin typeface="Calibri" panose="020F0502020204030204" pitchFamily="34" charset="0"/>
                <a:cs typeface="Calibri" panose="020F0502020204030204" pitchFamily="34" charset="0"/>
              </a:defRPr>
            </a:lvl1pPr>
          </a:lstStyle>
          <a:p>
            <a:r>
              <a:rPr lang="en-US" dirty="0"/>
              <a:t>Click to edit Master title style</a:t>
            </a:r>
          </a:p>
        </p:txBody>
      </p:sp>
      <p:pic>
        <p:nvPicPr>
          <p:cNvPr id="15" name="Picture 14" descr="Lancaster University">
            <a:extLst>
              <a:ext uri="{FF2B5EF4-FFF2-40B4-BE49-F238E27FC236}">
                <a16:creationId xmlns:a16="http://schemas.microsoft.com/office/drawing/2014/main" id="{94FC4F8C-FC3E-4621-A8E4-01B9FA26ED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71689" y="762000"/>
            <a:ext cx="2098889" cy="663520"/>
          </a:xfrm>
          <a:prstGeom prst="rect">
            <a:avLst/>
          </a:prstGeom>
        </p:spPr>
      </p:pic>
    </p:spTree>
    <p:extLst>
      <p:ext uri="{BB962C8B-B14F-4D97-AF65-F5344CB8AC3E}">
        <p14:creationId xmlns:p14="http://schemas.microsoft.com/office/powerpoint/2010/main" val="9943543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2/26/23</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
        <p:nvSpPr>
          <p:cNvPr id="7" name="bk object 16">
            <a:extLst>
              <a:ext uri="{FF2B5EF4-FFF2-40B4-BE49-F238E27FC236}">
                <a16:creationId xmlns:a16="http://schemas.microsoft.com/office/drawing/2014/main" id="{B228C834-E0BF-4130-9AA4-11A4C62B3478}"/>
              </a:ext>
              <a:ext uri="{C183D7F6-B498-43B3-948B-1728B52AA6E4}">
                <adec:decorative xmlns:adec="http://schemas.microsoft.com/office/drawing/2017/decorative" val="1"/>
              </a:ext>
            </a:extLst>
          </p:cNvPr>
          <p:cNvSpPr/>
          <p:nvPr userDrawn="1"/>
        </p:nvSpPr>
        <p:spPr>
          <a:xfrm>
            <a:off x="94003" y="95973"/>
            <a:ext cx="8964539" cy="6666230"/>
          </a:xfrm>
          <a:custGeom>
            <a:avLst/>
            <a:gdLst/>
            <a:ahLst/>
            <a:cxnLst/>
            <a:rect l="l" t="t" r="r" b="b"/>
            <a:pathLst>
              <a:path w="12001500" h="6666230">
                <a:moveTo>
                  <a:pt x="0" y="6666039"/>
                </a:moveTo>
                <a:lnTo>
                  <a:pt x="12001233" y="6666039"/>
                </a:lnTo>
                <a:lnTo>
                  <a:pt x="12001233" y="0"/>
                </a:lnTo>
                <a:lnTo>
                  <a:pt x="0" y="0"/>
                </a:lnTo>
                <a:lnTo>
                  <a:pt x="0" y="6666039"/>
                </a:lnTo>
                <a:close/>
              </a:path>
            </a:pathLst>
          </a:custGeom>
          <a:ln w="191960">
            <a:solidFill>
              <a:srgbClr val="E9ECED"/>
            </a:solidFill>
          </a:ln>
        </p:spPr>
        <p:txBody>
          <a:bodyPr wrap="square" lIns="0" tIns="0" rIns="0" bIns="0" rtlCol="0"/>
          <a:lstStyle/>
          <a:p>
            <a:endParaRPr sz="1350"/>
          </a:p>
        </p:txBody>
      </p:sp>
    </p:spTree>
    <p:extLst>
      <p:ext uri="{BB962C8B-B14F-4D97-AF65-F5344CB8AC3E}">
        <p14:creationId xmlns:p14="http://schemas.microsoft.com/office/powerpoint/2010/main" val="3085880858"/>
      </p:ext>
    </p:extLst>
  </p:cSld>
  <p:clrMap bg1="lt1" tx1="dk1" bg2="lt2" tx2="dk2" accent1="accent1" accent2="accent2" accent3="accent3" accent4="accent4" accent5="accent5" accent6="accent6" hlink="hlink" folHlink="folHlink"/>
  <p:sldLayoutIdLst>
    <p:sldLayoutId id="2147483681" r:id="rId1"/>
    <p:sldLayoutId id="2147483667" r:id="rId2"/>
    <p:sldLayoutId id="2147483683" r:id="rId3"/>
    <p:sldLayoutId id="2147483682" r:id="rId4"/>
    <p:sldLayoutId id="2147483668" r:id="rId5"/>
    <p:sldLayoutId id="2147483684" r:id="rId6"/>
    <p:sldLayoutId id="2147483679" r:id="rId7"/>
    <p:sldLayoutId id="2147483653" r:id="rId8"/>
    <p:sldLayoutId id="2147483672" r:id="rId9"/>
    <p:sldLayoutId id="2147483685"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96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96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p.rebuschat@Lancaster.ac.uk"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https://i0.wp.com/www.drdawnwright.com/wp-content/uploads/2019/09/ER1.png?ssl=1" TargetMode="Externa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hyperlink" Target="mailto:p.rebuschat@Lancaster.ac.uk" TargetMode="External"/><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hyperlink" Target="https://www.esci.thenewstatistics.com/" TargetMode="External"/><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hyperlink" Target="https://www.scribbr.co.uk/stats/the-normal-distribution/" TargetMode="Externa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210.png"/><Relationship Id="rId2" Type="http://schemas.openxmlformats.org/officeDocument/2006/relationships/image" Target="../media/image33.png"/><Relationship Id="rId1" Type="http://schemas.openxmlformats.org/officeDocument/2006/relationships/slideLayout" Target="../slideLayouts/slideLayout5.xml"/><Relationship Id="rId6" Type="http://schemas.openxmlformats.org/officeDocument/2006/relationships/image" Target="../media/image200.png"/><Relationship Id="rId5" Type="http://schemas.openxmlformats.org/officeDocument/2006/relationships/image" Target="../media/image190.pn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22.tif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hyperlink" Target="https://doi.org/10.1177/0956797613504966" TargetMode="External"/><Relationship Id="rId2" Type="http://schemas.openxmlformats.org/officeDocument/2006/relationships/notesSlide" Target="../notesSlides/notesSlide32.xml"/><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hyperlink" Target="10.1080/00031305.2018.1518266"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hyperlink" Target="mailto:p.rebuschat@Lancaster.ac.uk" TargetMode="External"/><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hyperlink" Target="https://blog.apastyle.org/apastyle/2010/06/formatting-statistics-using-brackets.html" TargetMode="Externa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hyperlink" Target="mailto:p.rebuschat@Lancaster.ac.uk" TargetMode="External"/><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91E2-2367-4C1F-B4FE-3EB55EC777C2}"/>
              </a:ext>
            </a:extLst>
          </p:cNvPr>
          <p:cNvSpPr>
            <a:spLocks noGrp="1"/>
          </p:cNvSpPr>
          <p:nvPr>
            <p:ph type="ctrTitle"/>
          </p:nvPr>
        </p:nvSpPr>
        <p:spPr/>
        <p:txBody>
          <a:bodyPr/>
          <a:lstStyle/>
          <a:p>
            <a:r>
              <a:rPr lang="en-GB" dirty="0"/>
              <a:t>Quantitative Research Methods</a:t>
            </a:r>
          </a:p>
        </p:txBody>
      </p:sp>
      <p:sp>
        <p:nvSpPr>
          <p:cNvPr id="3" name="Subtitle 2">
            <a:extLst>
              <a:ext uri="{FF2B5EF4-FFF2-40B4-BE49-F238E27FC236}">
                <a16:creationId xmlns:a16="http://schemas.microsoft.com/office/drawing/2014/main" id="{C456EED3-C2AC-4450-A7FA-4574FCADC574}"/>
              </a:ext>
            </a:extLst>
          </p:cNvPr>
          <p:cNvSpPr>
            <a:spLocks noGrp="1"/>
          </p:cNvSpPr>
          <p:nvPr>
            <p:ph type="subTitle" idx="1"/>
          </p:nvPr>
        </p:nvSpPr>
        <p:spPr/>
        <p:txBody>
          <a:bodyPr>
            <a:noAutofit/>
          </a:bodyPr>
          <a:lstStyle/>
          <a:p>
            <a:r>
              <a:rPr lang="en-GB" dirty="0"/>
              <a:t>February 27, 2023</a:t>
            </a:r>
          </a:p>
          <a:p>
            <a:r>
              <a:rPr lang="en-GB" dirty="0"/>
              <a:t>Professor Patrick Rebuschat</a:t>
            </a:r>
          </a:p>
          <a:p>
            <a:r>
              <a:rPr lang="en-GB" sz="2400" dirty="0" err="1">
                <a:hlinkClick r:id="rId3"/>
              </a:rPr>
              <a:t>p.rebuschat@lancaster.ac.uk</a:t>
            </a:r>
            <a:endParaRPr lang="en-GB" sz="2400" dirty="0"/>
          </a:p>
        </p:txBody>
      </p:sp>
      <p:sp>
        <p:nvSpPr>
          <p:cNvPr id="4" name="Slide Number Placeholder 3">
            <a:extLst>
              <a:ext uri="{FF2B5EF4-FFF2-40B4-BE49-F238E27FC236}">
                <a16:creationId xmlns:a16="http://schemas.microsoft.com/office/drawing/2014/main" id="{A97E6797-6EA7-4696-9934-2BCE8C54A3CE}"/>
              </a:ext>
            </a:extLst>
          </p:cNvPr>
          <p:cNvSpPr>
            <a:spLocks noGrp="1"/>
          </p:cNvSpPr>
          <p:nvPr>
            <p:ph type="sldNum" sz="quarter" idx="12"/>
          </p:nvPr>
        </p:nvSpPr>
        <p:spPr/>
        <p:txBody>
          <a:bodyPr/>
          <a:lstStyle/>
          <a:p>
            <a:fld id="{6998E55D-8E2A-4AFE-A61C-B5DBBB7761E7}" type="slidenum">
              <a:rPr lang="en-GB" smtClean="0"/>
              <a:pPr/>
              <a:t>1</a:t>
            </a:fld>
            <a:endParaRPr lang="en-GB"/>
          </a:p>
        </p:txBody>
      </p:sp>
    </p:spTree>
    <p:extLst>
      <p:ext uri="{BB962C8B-B14F-4D97-AF65-F5344CB8AC3E}">
        <p14:creationId xmlns:p14="http://schemas.microsoft.com/office/powerpoint/2010/main" val="1834465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Why do normal distributions matter?</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4507021" cy="3872733"/>
          </a:xfrm>
        </p:spPr>
        <p:txBody>
          <a:bodyPr>
            <a:noAutofit/>
          </a:bodyPr>
          <a:lstStyle/>
          <a:p>
            <a:pPr marL="0" indent="0">
              <a:buNone/>
            </a:pPr>
            <a:r>
              <a:rPr lang="en-GB" dirty="0"/>
              <a:t>Many natural and man-made phenomena follow a normal distribution.</a:t>
            </a:r>
          </a:p>
          <a:p>
            <a:pPr marL="0" indent="0">
              <a:buNone/>
            </a:pPr>
            <a:endParaRPr lang="en-GB" dirty="0"/>
          </a:p>
          <a:p>
            <a:pPr marL="0" indent="0">
              <a:buNone/>
            </a:pPr>
            <a:r>
              <a:rPr lang="en-GB" dirty="0"/>
              <a:t>Because normally-distributed variables are common, many statistical tests were designed for normally distributed populations.</a:t>
            </a:r>
          </a:p>
          <a:p>
            <a:pPr marL="0" lv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10</a:t>
            </a:fld>
            <a:endParaRPr lang="en-GB"/>
          </a:p>
        </p:txBody>
      </p:sp>
      <p:pic>
        <p:nvPicPr>
          <p:cNvPr id="6" name="Picture 18" descr="Empirical Rule and z-score Probability - Dawn Wright, Ph.D.">
            <a:extLst>
              <a:ext uri="{FF2B5EF4-FFF2-40B4-BE49-F238E27FC236}">
                <a16:creationId xmlns:a16="http://schemas.microsoft.com/office/drawing/2014/main" id="{044C0C2E-4037-3247-98D9-C15342691D84}"/>
              </a:ext>
            </a:extLst>
          </p:cNvPr>
          <p:cNvPicPr>
            <a:picLocks noChangeAspect="1" noChangeArrowheads="1"/>
          </p:cNvPicPr>
          <p:nvPr/>
        </p:nvPicPr>
        <p:blipFill>
          <a:blip r:embed="rId3" r:link="rId4">
            <a:clrChange>
              <a:clrFrom>
                <a:srgbClr val="FFFFFF"/>
              </a:clrFrom>
              <a:clrTo>
                <a:srgbClr val="FFFFFF">
                  <a:alpha val="0"/>
                </a:srgbClr>
              </a:clrTo>
            </a:clrChange>
            <a:extLst>
              <a:ext uri="{28A0092B-C50C-407E-A947-70E740481C1C}">
                <a14:useLocalDpi xmlns:a14="http://schemas.microsoft.com/office/drawing/2010/main" val="0"/>
              </a:ext>
            </a:extLst>
          </a:blip>
          <a:srcRect l="1672" t="1569" r="1329" b="1675"/>
          <a:stretch>
            <a:fillRect/>
          </a:stretch>
        </p:blipFill>
        <p:spPr bwMode="auto">
          <a:xfrm>
            <a:off x="5439389" y="2234153"/>
            <a:ext cx="2998777" cy="231723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0199A97-3215-EF41-9287-988E3B4A729F}"/>
              </a:ext>
            </a:extLst>
          </p:cNvPr>
          <p:cNvSpPr txBox="1"/>
          <p:nvPr/>
        </p:nvSpPr>
        <p:spPr>
          <a:xfrm>
            <a:off x="5273458" y="4849587"/>
            <a:ext cx="3597507" cy="1015663"/>
          </a:xfrm>
          <a:prstGeom prst="rect">
            <a:avLst/>
          </a:prstGeom>
          <a:noFill/>
        </p:spPr>
        <p:txBody>
          <a:bodyPr wrap="square" rtlCol="0">
            <a:spAutoFit/>
          </a:bodyPr>
          <a:lstStyle/>
          <a:p>
            <a:pPr algn="ctr"/>
            <a:r>
              <a:rPr lang="en-US" sz="2000" dirty="0"/>
              <a:t>Also known as:</a:t>
            </a:r>
          </a:p>
          <a:p>
            <a:pPr algn="ctr"/>
            <a:r>
              <a:rPr lang="en-US" sz="2000" dirty="0"/>
              <a:t>(68-95 Rule)</a:t>
            </a:r>
          </a:p>
          <a:p>
            <a:pPr algn="ctr"/>
            <a:r>
              <a:rPr lang="en-US" sz="2000" dirty="0"/>
              <a:t>(68-95-99.7 Rule) </a:t>
            </a:r>
          </a:p>
        </p:txBody>
      </p:sp>
      <p:sp>
        <p:nvSpPr>
          <p:cNvPr id="8" name="TextBox 7">
            <a:extLst>
              <a:ext uri="{FF2B5EF4-FFF2-40B4-BE49-F238E27FC236}">
                <a16:creationId xmlns:a16="http://schemas.microsoft.com/office/drawing/2014/main" id="{3374E561-A20A-374B-90AC-AF92F2104C7B}"/>
              </a:ext>
            </a:extLst>
          </p:cNvPr>
          <p:cNvSpPr txBox="1"/>
          <p:nvPr/>
        </p:nvSpPr>
        <p:spPr>
          <a:xfrm>
            <a:off x="5135672" y="1670071"/>
            <a:ext cx="3737382" cy="430887"/>
          </a:xfrm>
          <a:prstGeom prst="rect">
            <a:avLst/>
          </a:prstGeom>
          <a:noFill/>
        </p:spPr>
        <p:txBody>
          <a:bodyPr wrap="square" rtlCol="0">
            <a:spAutoFit/>
          </a:bodyPr>
          <a:lstStyle/>
          <a:p>
            <a:pPr algn="ctr"/>
            <a:r>
              <a:rPr lang="en-US" sz="2200" dirty="0"/>
              <a:t>What is the “</a:t>
            </a:r>
            <a:r>
              <a:rPr lang="en-US" sz="2200" b="1" dirty="0"/>
              <a:t>Empirical Rule</a:t>
            </a:r>
            <a:r>
              <a:rPr lang="en-US" sz="2200" dirty="0"/>
              <a:t>”?</a:t>
            </a:r>
          </a:p>
        </p:txBody>
      </p:sp>
    </p:spTree>
    <p:extLst>
      <p:ext uri="{BB962C8B-B14F-4D97-AF65-F5344CB8AC3E}">
        <p14:creationId xmlns:p14="http://schemas.microsoft.com/office/powerpoint/2010/main" val="2967417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Questions?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100</a:t>
            </a:fld>
            <a:endParaRPr lang="en-GB"/>
          </a:p>
        </p:txBody>
      </p:sp>
    </p:spTree>
    <p:extLst>
      <p:ext uri="{BB962C8B-B14F-4D97-AF65-F5344CB8AC3E}">
        <p14:creationId xmlns:p14="http://schemas.microsoft.com/office/powerpoint/2010/main" val="11521857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91E2-2367-4C1F-B4FE-3EB55EC777C2}"/>
              </a:ext>
            </a:extLst>
          </p:cNvPr>
          <p:cNvSpPr>
            <a:spLocks noGrp="1"/>
          </p:cNvSpPr>
          <p:nvPr>
            <p:ph type="ctrTitle"/>
          </p:nvPr>
        </p:nvSpPr>
        <p:spPr/>
        <p:txBody>
          <a:bodyPr/>
          <a:lstStyle/>
          <a:p>
            <a:r>
              <a:rPr lang="en-GB" dirty="0"/>
              <a:t>Quantitative Research Methods</a:t>
            </a:r>
          </a:p>
        </p:txBody>
      </p:sp>
      <p:sp>
        <p:nvSpPr>
          <p:cNvPr id="3" name="Subtitle 2">
            <a:extLst>
              <a:ext uri="{FF2B5EF4-FFF2-40B4-BE49-F238E27FC236}">
                <a16:creationId xmlns:a16="http://schemas.microsoft.com/office/drawing/2014/main" id="{C456EED3-C2AC-4450-A7FA-4574FCADC574}"/>
              </a:ext>
            </a:extLst>
          </p:cNvPr>
          <p:cNvSpPr>
            <a:spLocks noGrp="1"/>
          </p:cNvSpPr>
          <p:nvPr>
            <p:ph type="subTitle" idx="1"/>
          </p:nvPr>
        </p:nvSpPr>
        <p:spPr/>
        <p:txBody>
          <a:bodyPr>
            <a:noAutofit/>
          </a:bodyPr>
          <a:lstStyle/>
          <a:p>
            <a:r>
              <a:rPr lang="en-GB" dirty="0"/>
              <a:t>February 27, 2023</a:t>
            </a:r>
          </a:p>
          <a:p>
            <a:r>
              <a:rPr lang="en-GB" dirty="0"/>
              <a:t>Professor Patrick Rebuschat</a:t>
            </a:r>
          </a:p>
          <a:p>
            <a:r>
              <a:rPr lang="en-GB" sz="2400" dirty="0" err="1">
                <a:hlinkClick r:id="rId3"/>
              </a:rPr>
              <a:t>p.rebuschat@lancaster.ac.uk</a:t>
            </a:r>
            <a:endParaRPr lang="en-GB" sz="2400" dirty="0"/>
          </a:p>
        </p:txBody>
      </p:sp>
      <p:sp>
        <p:nvSpPr>
          <p:cNvPr id="4" name="Slide Number Placeholder 3">
            <a:extLst>
              <a:ext uri="{FF2B5EF4-FFF2-40B4-BE49-F238E27FC236}">
                <a16:creationId xmlns:a16="http://schemas.microsoft.com/office/drawing/2014/main" id="{A97E6797-6EA7-4696-9934-2BCE8C54A3CE}"/>
              </a:ext>
            </a:extLst>
          </p:cNvPr>
          <p:cNvSpPr>
            <a:spLocks noGrp="1"/>
          </p:cNvSpPr>
          <p:nvPr>
            <p:ph type="sldNum" sz="quarter" idx="12"/>
          </p:nvPr>
        </p:nvSpPr>
        <p:spPr/>
        <p:txBody>
          <a:bodyPr/>
          <a:lstStyle/>
          <a:p>
            <a:fld id="{6998E55D-8E2A-4AFE-A61C-B5DBBB7761E7}" type="slidenum">
              <a:rPr lang="en-GB" smtClean="0"/>
              <a:pPr/>
              <a:t>101</a:t>
            </a:fld>
            <a:endParaRPr lang="en-GB"/>
          </a:p>
        </p:txBody>
      </p:sp>
    </p:spTree>
    <p:extLst>
      <p:ext uri="{BB962C8B-B14F-4D97-AF65-F5344CB8AC3E}">
        <p14:creationId xmlns:p14="http://schemas.microsoft.com/office/powerpoint/2010/main" val="148752049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pPr lvl="0"/>
            <a:r>
              <a:rPr lang="en-GB" sz="3600" dirty="0"/>
              <a:t>Around 68% of values are within 1 SD from the mean.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lvl="0"/>
            <a:r>
              <a:rPr lang="en-GB" dirty="0"/>
              <a:t>A type of distribution in which the mean, median and mode are exactly the same.</a:t>
            </a:r>
          </a:p>
          <a:p>
            <a:pPr lvl="0"/>
            <a:r>
              <a:rPr lang="en-GB" dirty="0"/>
              <a:t>The distribution is symmetric: half the values fall below the mean and half above the mean.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102</a:t>
            </a:fld>
            <a:endParaRPr lang="en-GB"/>
          </a:p>
        </p:txBody>
      </p:sp>
      <p:grpSp>
        <p:nvGrpSpPr>
          <p:cNvPr id="6" name="Group 5">
            <a:extLst>
              <a:ext uri="{FF2B5EF4-FFF2-40B4-BE49-F238E27FC236}">
                <a16:creationId xmlns:a16="http://schemas.microsoft.com/office/drawing/2014/main" id="{19D95A5E-0D10-5A4E-9536-2CC061312B17}"/>
              </a:ext>
            </a:extLst>
          </p:cNvPr>
          <p:cNvGrpSpPr/>
          <p:nvPr/>
        </p:nvGrpSpPr>
        <p:grpSpPr>
          <a:xfrm>
            <a:off x="608826" y="2004584"/>
            <a:ext cx="7842251" cy="4476219"/>
            <a:chOff x="0" y="772697"/>
            <a:chExt cx="9144000" cy="5312605"/>
          </a:xfrm>
        </p:grpSpPr>
        <p:pic>
          <p:nvPicPr>
            <p:cNvPr id="8" name="Picture 7">
              <a:extLst>
                <a:ext uri="{FF2B5EF4-FFF2-40B4-BE49-F238E27FC236}">
                  <a16:creationId xmlns:a16="http://schemas.microsoft.com/office/drawing/2014/main" id="{A60F8025-FF53-464E-9F31-4513B5D80D7D}"/>
                </a:ext>
              </a:extLst>
            </p:cNvPr>
            <p:cNvPicPr>
              <a:picLocks noChangeAspect="1"/>
            </p:cNvPicPr>
            <p:nvPr/>
          </p:nvPicPr>
          <p:blipFill>
            <a:blip r:embed="rId3"/>
            <a:stretch>
              <a:fillRect/>
            </a:stretch>
          </p:blipFill>
          <p:spPr>
            <a:xfrm>
              <a:off x="0" y="772697"/>
              <a:ext cx="9144000" cy="5312605"/>
            </a:xfrm>
            <a:prstGeom prst="rect">
              <a:avLst/>
            </a:prstGeom>
          </p:spPr>
        </p:pic>
        <p:sp>
          <p:nvSpPr>
            <p:cNvPr id="5" name="Rectangle 4">
              <a:extLst>
                <a:ext uri="{FF2B5EF4-FFF2-40B4-BE49-F238E27FC236}">
                  <a16:creationId xmlns:a16="http://schemas.microsoft.com/office/drawing/2014/main" id="{1B7262D5-A765-304C-93B5-596F080A0D07}"/>
                </a:ext>
              </a:extLst>
            </p:cNvPr>
            <p:cNvSpPr/>
            <p:nvPr/>
          </p:nvSpPr>
          <p:spPr>
            <a:xfrm>
              <a:off x="3642610" y="1019331"/>
              <a:ext cx="1716790" cy="4586990"/>
            </a:xfrm>
            <a:prstGeom prst="rect">
              <a:avLst/>
            </a:prstGeom>
            <a:solidFill>
              <a:schemeClr val="accent1">
                <a:lumMod val="20000"/>
                <a:lumOff val="80000"/>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60489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fontScale="90000"/>
          </a:bodyPr>
          <a:lstStyle/>
          <a:p>
            <a:pPr lvl="0"/>
            <a:r>
              <a:rPr lang="en-GB" sz="3600" dirty="0"/>
              <a:t>Around 95% of values are within 2 SDs from the mean.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lvl="0"/>
            <a:r>
              <a:rPr lang="en-GB" dirty="0"/>
              <a:t>A type of distribution in which the mean, median and mode are exactly the same.</a:t>
            </a:r>
          </a:p>
          <a:p>
            <a:pPr lvl="0"/>
            <a:r>
              <a:rPr lang="en-GB" dirty="0"/>
              <a:t>The distribution is symmetric: half the values fall below the mean and half above the mean.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103</a:t>
            </a:fld>
            <a:endParaRPr lang="en-GB"/>
          </a:p>
        </p:txBody>
      </p:sp>
      <p:grpSp>
        <p:nvGrpSpPr>
          <p:cNvPr id="6" name="Group 5">
            <a:extLst>
              <a:ext uri="{FF2B5EF4-FFF2-40B4-BE49-F238E27FC236}">
                <a16:creationId xmlns:a16="http://schemas.microsoft.com/office/drawing/2014/main" id="{19D95A5E-0D10-5A4E-9536-2CC061312B17}"/>
              </a:ext>
            </a:extLst>
          </p:cNvPr>
          <p:cNvGrpSpPr/>
          <p:nvPr/>
        </p:nvGrpSpPr>
        <p:grpSpPr>
          <a:xfrm>
            <a:off x="608826" y="2004584"/>
            <a:ext cx="7842251" cy="4476219"/>
            <a:chOff x="0" y="772697"/>
            <a:chExt cx="9144000" cy="5312605"/>
          </a:xfrm>
        </p:grpSpPr>
        <p:pic>
          <p:nvPicPr>
            <p:cNvPr id="8" name="Picture 7">
              <a:extLst>
                <a:ext uri="{FF2B5EF4-FFF2-40B4-BE49-F238E27FC236}">
                  <a16:creationId xmlns:a16="http://schemas.microsoft.com/office/drawing/2014/main" id="{A60F8025-FF53-464E-9F31-4513B5D80D7D}"/>
                </a:ext>
              </a:extLst>
            </p:cNvPr>
            <p:cNvPicPr>
              <a:picLocks noChangeAspect="1"/>
            </p:cNvPicPr>
            <p:nvPr/>
          </p:nvPicPr>
          <p:blipFill>
            <a:blip r:embed="rId3"/>
            <a:stretch>
              <a:fillRect/>
            </a:stretch>
          </p:blipFill>
          <p:spPr>
            <a:xfrm>
              <a:off x="0" y="772697"/>
              <a:ext cx="9144000" cy="5312605"/>
            </a:xfrm>
            <a:prstGeom prst="rect">
              <a:avLst/>
            </a:prstGeom>
          </p:spPr>
        </p:pic>
        <p:sp>
          <p:nvSpPr>
            <p:cNvPr id="5" name="Rectangle 4">
              <a:extLst>
                <a:ext uri="{FF2B5EF4-FFF2-40B4-BE49-F238E27FC236}">
                  <a16:creationId xmlns:a16="http://schemas.microsoft.com/office/drawing/2014/main" id="{1B7262D5-A765-304C-93B5-596F080A0D07}"/>
                </a:ext>
              </a:extLst>
            </p:cNvPr>
            <p:cNvSpPr/>
            <p:nvPr/>
          </p:nvSpPr>
          <p:spPr>
            <a:xfrm>
              <a:off x="2787941" y="1019331"/>
              <a:ext cx="3439015" cy="4586990"/>
            </a:xfrm>
            <a:prstGeom prst="rect">
              <a:avLst/>
            </a:prstGeom>
            <a:solidFill>
              <a:schemeClr val="accent6">
                <a:lumMod val="20000"/>
                <a:lumOff val="80000"/>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8868422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fontScale="90000"/>
          </a:bodyPr>
          <a:lstStyle/>
          <a:p>
            <a:pPr lvl="0"/>
            <a:r>
              <a:rPr lang="en-GB" sz="3600" dirty="0"/>
              <a:t>Around 99.7% of values are within 3 SDs from the mean.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lvl="0"/>
            <a:r>
              <a:rPr lang="en-GB" dirty="0"/>
              <a:t>A type of distribution in which the mean, median and mode are exactly the same.</a:t>
            </a:r>
          </a:p>
          <a:p>
            <a:pPr lvl="0"/>
            <a:r>
              <a:rPr lang="en-GB" dirty="0"/>
              <a:t>The distribution is symmetric: half the values fall below the mean and half above the mean.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104</a:t>
            </a:fld>
            <a:endParaRPr lang="en-GB"/>
          </a:p>
        </p:txBody>
      </p:sp>
      <p:grpSp>
        <p:nvGrpSpPr>
          <p:cNvPr id="6" name="Group 5">
            <a:extLst>
              <a:ext uri="{FF2B5EF4-FFF2-40B4-BE49-F238E27FC236}">
                <a16:creationId xmlns:a16="http://schemas.microsoft.com/office/drawing/2014/main" id="{19D95A5E-0D10-5A4E-9536-2CC061312B17}"/>
              </a:ext>
            </a:extLst>
          </p:cNvPr>
          <p:cNvGrpSpPr/>
          <p:nvPr/>
        </p:nvGrpSpPr>
        <p:grpSpPr>
          <a:xfrm>
            <a:off x="608826" y="2004584"/>
            <a:ext cx="7842251" cy="4476219"/>
            <a:chOff x="0" y="772697"/>
            <a:chExt cx="9144000" cy="5312605"/>
          </a:xfrm>
        </p:grpSpPr>
        <p:pic>
          <p:nvPicPr>
            <p:cNvPr id="8" name="Picture 7">
              <a:extLst>
                <a:ext uri="{FF2B5EF4-FFF2-40B4-BE49-F238E27FC236}">
                  <a16:creationId xmlns:a16="http://schemas.microsoft.com/office/drawing/2014/main" id="{A60F8025-FF53-464E-9F31-4513B5D80D7D}"/>
                </a:ext>
              </a:extLst>
            </p:cNvPr>
            <p:cNvPicPr>
              <a:picLocks noChangeAspect="1"/>
            </p:cNvPicPr>
            <p:nvPr/>
          </p:nvPicPr>
          <p:blipFill>
            <a:blip r:embed="rId3"/>
            <a:stretch>
              <a:fillRect/>
            </a:stretch>
          </p:blipFill>
          <p:spPr>
            <a:xfrm>
              <a:off x="0" y="772697"/>
              <a:ext cx="9144000" cy="5312605"/>
            </a:xfrm>
            <a:prstGeom prst="rect">
              <a:avLst/>
            </a:prstGeom>
          </p:spPr>
        </p:pic>
        <p:sp>
          <p:nvSpPr>
            <p:cNvPr id="5" name="Rectangle 4">
              <a:extLst>
                <a:ext uri="{FF2B5EF4-FFF2-40B4-BE49-F238E27FC236}">
                  <a16:creationId xmlns:a16="http://schemas.microsoft.com/office/drawing/2014/main" id="{1B7262D5-A765-304C-93B5-596F080A0D07}"/>
                </a:ext>
              </a:extLst>
            </p:cNvPr>
            <p:cNvSpPr/>
            <p:nvPr/>
          </p:nvSpPr>
          <p:spPr>
            <a:xfrm>
              <a:off x="1908809" y="1019331"/>
              <a:ext cx="5181274" cy="4586990"/>
            </a:xfrm>
            <a:prstGeom prst="rect">
              <a:avLst/>
            </a:prstGeom>
            <a:solidFill>
              <a:schemeClr val="accent4">
                <a:lumMod val="20000"/>
                <a:lumOff val="80000"/>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286290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Our plan for today</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r>
              <a:rPr lang="en-GB" b="1" dirty="0"/>
              <a:t>1. Important concepts</a:t>
            </a:r>
            <a:endParaRPr lang="en-GB" dirty="0"/>
          </a:p>
          <a:p>
            <a:pPr lvl="0"/>
            <a:r>
              <a:rPr lang="en-GB" dirty="0"/>
              <a:t>Populations vs samples</a:t>
            </a:r>
          </a:p>
          <a:p>
            <a:pPr lvl="0"/>
            <a:r>
              <a:rPr lang="en-GB" dirty="0"/>
              <a:t>Descriptive vs inferential statistics</a:t>
            </a:r>
          </a:p>
          <a:p>
            <a:pPr lvl="0"/>
            <a:r>
              <a:rPr lang="en-GB" dirty="0"/>
              <a:t>Random samples and sample bias</a:t>
            </a:r>
          </a:p>
          <a:p>
            <a:r>
              <a:rPr lang="en-GB" dirty="0"/>
              <a:t>Why is random sampling so important?</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105</a:t>
            </a:fld>
            <a:endParaRPr lang="en-GB"/>
          </a:p>
        </p:txBody>
      </p:sp>
      <p:pic>
        <p:nvPicPr>
          <p:cNvPr id="9" name="Picture 8">
            <a:extLst>
              <a:ext uri="{FF2B5EF4-FFF2-40B4-BE49-F238E27FC236}">
                <a16:creationId xmlns:a16="http://schemas.microsoft.com/office/drawing/2014/main" id="{3002D7F1-DCA0-4746-9595-054D4D9BB521}"/>
              </a:ext>
            </a:extLst>
          </p:cNvPr>
          <p:cNvPicPr>
            <a:picLocks noChangeAspect="1"/>
          </p:cNvPicPr>
          <p:nvPr/>
        </p:nvPicPr>
        <p:blipFill>
          <a:blip r:embed="rId2"/>
          <a:stretch>
            <a:fillRect/>
          </a:stretch>
        </p:blipFill>
        <p:spPr>
          <a:xfrm>
            <a:off x="0" y="908866"/>
            <a:ext cx="9144000" cy="5040268"/>
          </a:xfrm>
          <a:prstGeom prst="rect">
            <a:avLst/>
          </a:prstGeom>
        </p:spPr>
      </p:pic>
    </p:spTree>
    <p:extLst>
      <p:ext uri="{BB962C8B-B14F-4D97-AF65-F5344CB8AC3E}">
        <p14:creationId xmlns:p14="http://schemas.microsoft.com/office/powerpoint/2010/main" val="104870111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Autofit/>
          </a:bodyPr>
          <a:lstStyle/>
          <a:p>
            <a:r>
              <a:rPr lang="en-GB" sz="2800" dirty="0"/>
              <a:t>68% of the values will fall within approximately </a:t>
            </a:r>
            <a:r>
              <a:rPr lang="en-GB" sz="2800" b="1" dirty="0"/>
              <a:t>one</a:t>
            </a:r>
            <a:r>
              <a:rPr lang="en-GB" sz="2800" dirty="0"/>
              <a:t> SD of the mean.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r>
              <a:rPr lang="en-GB" dirty="0"/>
              <a:t>About 34% to the left, and about 34% to the right.</a:t>
            </a:r>
          </a:p>
          <a:p>
            <a:pPr lvl="0"/>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106</a:t>
            </a:fld>
            <a:endParaRPr lang="en-GB"/>
          </a:p>
        </p:txBody>
      </p:sp>
      <p:pic>
        <p:nvPicPr>
          <p:cNvPr id="5" name="Picture 4">
            <a:extLst>
              <a:ext uri="{FF2B5EF4-FFF2-40B4-BE49-F238E27FC236}">
                <a16:creationId xmlns:a16="http://schemas.microsoft.com/office/drawing/2014/main" id="{ACBADF9D-9227-934A-A97C-B50EA9CD71E4}"/>
              </a:ext>
            </a:extLst>
          </p:cNvPr>
          <p:cNvPicPr>
            <a:picLocks noChangeAspect="1"/>
          </p:cNvPicPr>
          <p:nvPr/>
        </p:nvPicPr>
        <p:blipFill>
          <a:blip r:embed="rId2"/>
          <a:stretch>
            <a:fillRect/>
          </a:stretch>
        </p:blipFill>
        <p:spPr>
          <a:xfrm>
            <a:off x="612000" y="2132024"/>
            <a:ext cx="7920000" cy="4382019"/>
          </a:xfrm>
          <a:prstGeom prst="rect">
            <a:avLst/>
          </a:prstGeom>
        </p:spPr>
      </p:pic>
      <p:sp>
        <p:nvSpPr>
          <p:cNvPr id="6" name="Rectangle 5">
            <a:extLst>
              <a:ext uri="{FF2B5EF4-FFF2-40B4-BE49-F238E27FC236}">
                <a16:creationId xmlns:a16="http://schemas.microsoft.com/office/drawing/2014/main" id="{96791AC9-9A62-DC46-BC1C-B444A99606A1}"/>
              </a:ext>
            </a:extLst>
          </p:cNvPr>
          <p:cNvSpPr/>
          <p:nvPr/>
        </p:nvSpPr>
        <p:spPr>
          <a:xfrm>
            <a:off x="5472843" y="2976719"/>
            <a:ext cx="684803" cy="400110"/>
          </a:xfrm>
          <a:prstGeom prst="rect">
            <a:avLst/>
          </a:prstGeom>
        </p:spPr>
        <p:txBody>
          <a:bodyPr wrap="none">
            <a:spAutoFit/>
          </a:bodyPr>
          <a:lstStyle/>
          <a:p>
            <a:r>
              <a:rPr lang="en-GB" sz="2000" dirty="0">
                <a:solidFill>
                  <a:srgbClr val="B5121B"/>
                </a:solidFill>
              </a:rPr>
              <a:t>68% </a:t>
            </a:r>
            <a:endParaRPr lang="en-US" sz="2000" dirty="0">
              <a:solidFill>
                <a:srgbClr val="B5121B"/>
              </a:solidFill>
            </a:endParaRPr>
          </a:p>
        </p:txBody>
      </p:sp>
    </p:spTree>
    <p:extLst>
      <p:ext uri="{BB962C8B-B14F-4D97-AF65-F5344CB8AC3E}">
        <p14:creationId xmlns:p14="http://schemas.microsoft.com/office/powerpoint/2010/main" val="21741458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Autofit/>
          </a:bodyPr>
          <a:lstStyle/>
          <a:p>
            <a:r>
              <a:rPr lang="en-GB" sz="2800" dirty="0"/>
              <a:t>96% of the values will fall within approximately </a:t>
            </a:r>
            <a:r>
              <a:rPr lang="en-GB" sz="2800" b="1" dirty="0"/>
              <a:t>two</a:t>
            </a:r>
            <a:r>
              <a:rPr lang="en-GB" sz="2800" dirty="0"/>
              <a:t> SDs of the mean.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r>
              <a:rPr lang="en-GB" dirty="0"/>
              <a:t>About 34% to the left, and about 34% to the right.</a:t>
            </a:r>
          </a:p>
          <a:p>
            <a:pPr lvl="0"/>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107</a:t>
            </a:fld>
            <a:endParaRPr lang="en-GB"/>
          </a:p>
        </p:txBody>
      </p:sp>
      <p:pic>
        <p:nvPicPr>
          <p:cNvPr id="6" name="Picture 5">
            <a:extLst>
              <a:ext uri="{FF2B5EF4-FFF2-40B4-BE49-F238E27FC236}">
                <a16:creationId xmlns:a16="http://schemas.microsoft.com/office/drawing/2014/main" id="{E88EAC21-30A5-C042-B8E9-4F3EE8F35932}"/>
              </a:ext>
            </a:extLst>
          </p:cNvPr>
          <p:cNvPicPr>
            <a:picLocks noChangeAspect="1"/>
          </p:cNvPicPr>
          <p:nvPr/>
        </p:nvPicPr>
        <p:blipFill>
          <a:blip r:embed="rId2"/>
          <a:stretch>
            <a:fillRect/>
          </a:stretch>
        </p:blipFill>
        <p:spPr>
          <a:xfrm>
            <a:off x="612000" y="2111483"/>
            <a:ext cx="7920000" cy="4382020"/>
          </a:xfrm>
          <a:prstGeom prst="rect">
            <a:avLst/>
          </a:prstGeom>
        </p:spPr>
      </p:pic>
      <p:sp>
        <p:nvSpPr>
          <p:cNvPr id="9" name="Rectangle 8">
            <a:extLst>
              <a:ext uri="{FF2B5EF4-FFF2-40B4-BE49-F238E27FC236}">
                <a16:creationId xmlns:a16="http://schemas.microsoft.com/office/drawing/2014/main" id="{686F1D46-901D-E540-979A-64E369FD13F7}"/>
              </a:ext>
            </a:extLst>
          </p:cNvPr>
          <p:cNvSpPr/>
          <p:nvPr/>
        </p:nvSpPr>
        <p:spPr>
          <a:xfrm>
            <a:off x="5472843" y="2976719"/>
            <a:ext cx="684803" cy="400110"/>
          </a:xfrm>
          <a:prstGeom prst="rect">
            <a:avLst/>
          </a:prstGeom>
        </p:spPr>
        <p:txBody>
          <a:bodyPr wrap="none">
            <a:spAutoFit/>
          </a:bodyPr>
          <a:lstStyle/>
          <a:p>
            <a:r>
              <a:rPr lang="en-GB" sz="2000" dirty="0">
                <a:solidFill>
                  <a:srgbClr val="B5121B"/>
                </a:solidFill>
              </a:rPr>
              <a:t>96% </a:t>
            </a:r>
            <a:endParaRPr lang="en-US" sz="2000" dirty="0">
              <a:solidFill>
                <a:srgbClr val="B5121B"/>
              </a:solidFill>
            </a:endParaRPr>
          </a:p>
        </p:txBody>
      </p:sp>
    </p:spTree>
    <p:extLst>
      <p:ext uri="{BB962C8B-B14F-4D97-AF65-F5344CB8AC3E}">
        <p14:creationId xmlns:p14="http://schemas.microsoft.com/office/powerpoint/2010/main" val="13814298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a:xfrm>
            <a:off x="608826" y="668216"/>
            <a:ext cx="5340481" cy="1022473"/>
          </a:xfrm>
        </p:spPr>
        <p:txBody>
          <a:bodyPr>
            <a:noAutofit/>
          </a:bodyPr>
          <a:lstStyle/>
          <a:p>
            <a:r>
              <a:rPr lang="en-GB" sz="2800" dirty="0"/>
              <a:t>98% of the values will fall within approximately </a:t>
            </a:r>
            <a:r>
              <a:rPr lang="en-GB" sz="2800" b="1" dirty="0"/>
              <a:t>three SDs </a:t>
            </a:r>
            <a:r>
              <a:rPr lang="en-GB" sz="2800" dirty="0"/>
              <a:t>of the mean.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r>
              <a:rPr lang="en-GB" sz="2400" dirty="0"/>
              <a:t>49.87% to the left, 49.87% to the right</a:t>
            </a: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108</a:t>
            </a:fld>
            <a:endParaRPr lang="en-GB"/>
          </a:p>
        </p:txBody>
      </p:sp>
      <p:pic>
        <p:nvPicPr>
          <p:cNvPr id="7" name="Picture 6">
            <a:extLst>
              <a:ext uri="{FF2B5EF4-FFF2-40B4-BE49-F238E27FC236}">
                <a16:creationId xmlns:a16="http://schemas.microsoft.com/office/drawing/2014/main" id="{5808EA50-0147-9447-A500-721400BD92CF}"/>
              </a:ext>
            </a:extLst>
          </p:cNvPr>
          <p:cNvPicPr>
            <a:picLocks noChangeAspect="1"/>
          </p:cNvPicPr>
          <p:nvPr/>
        </p:nvPicPr>
        <p:blipFill>
          <a:blip r:embed="rId2"/>
          <a:stretch>
            <a:fillRect/>
          </a:stretch>
        </p:blipFill>
        <p:spPr>
          <a:xfrm>
            <a:off x="612000" y="2111483"/>
            <a:ext cx="7920000" cy="4382020"/>
          </a:xfrm>
          <a:prstGeom prst="rect">
            <a:avLst/>
          </a:prstGeom>
        </p:spPr>
      </p:pic>
      <p:sp>
        <p:nvSpPr>
          <p:cNvPr id="5" name="Rectangle 4">
            <a:extLst>
              <a:ext uri="{FF2B5EF4-FFF2-40B4-BE49-F238E27FC236}">
                <a16:creationId xmlns:a16="http://schemas.microsoft.com/office/drawing/2014/main" id="{ED8FD3AE-6955-294D-A01F-61076D185E01}"/>
              </a:ext>
            </a:extLst>
          </p:cNvPr>
          <p:cNvSpPr/>
          <p:nvPr/>
        </p:nvSpPr>
        <p:spPr>
          <a:xfrm>
            <a:off x="5472843" y="2976719"/>
            <a:ext cx="684803" cy="400110"/>
          </a:xfrm>
          <a:prstGeom prst="rect">
            <a:avLst/>
          </a:prstGeom>
        </p:spPr>
        <p:txBody>
          <a:bodyPr wrap="none">
            <a:spAutoFit/>
          </a:bodyPr>
          <a:lstStyle/>
          <a:p>
            <a:r>
              <a:rPr lang="en-GB" sz="2000" dirty="0">
                <a:solidFill>
                  <a:srgbClr val="B5121B"/>
                </a:solidFill>
              </a:rPr>
              <a:t>98% </a:t>
            </a:r>
            <a:endParaRPr lang="en-US" sz="2000" dirty="0">
              <a:solidFill>
                <a:srgbClr val="B5121B"/>
              </a:solidFill>
            </a:endParaRPr>
          </a:p>
        </p:txBody>
      </p:sp>
    </p:spTree>
    <p:extLst>
      <p:ext uri="{BB962C8B-B14F-4D97-AF65-F5344CB8AC3E}">
        <p14:creationId xmlns:p14="http://schemas.microsoft.com/office/powerpoint/2010/main" val="3350901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Autofit/>
          </a:bodyPr>
          <a:lstStyle/>
          <a:p>
            <a:r>
              <a:rPr lang="en-GB" sz="2800" dirty="0"/>
              <a:t>68% of the values will fall within approximately </a:t>
            </a:r>
            <a:r>
              <a:rPr lang="en-GB" sz="2800" b="1" dirty="0"/>
              <a:t>one</a:t>
            </a:r>
            <a:r>
              <a:rPr lang="en-GB" sz="2800" dirty="0"/>
              <a:t> SD of the mean.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r>
              <a:rPr lang="en-GB" dirty="0"/>
              <a:t>About 34% to the left, and about 34% to the right.</a:t>
            </a:r>
          </a:p>
          <a:p>
            <a:pPr lvl="0"/>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11</a:t>
            </a:fld>
            <a:endParaRPr lang="en-GB"/>
          </a:p>
        </p:txBody>
      </p:sp>
      <p:pic>
        <p:nvPicPr>
          <p:cNvPr id="5" name="Picture 4">
            <a:extLst>
              <a:ext uri="{FF2B5EF4-FFF2-40B4-BE49-F238E27FC236}">
                <a16:creationId xmlns:a16="http://schemas.microsoft.com/office/drawing/2014/main" id="{ACBADF9D-9227-934A-A97C-B50EA9CD71E4}"/>
              </a:ext>
            </a:extLst>
          </p:cNvPr>
          <p:cNvPicPr>
            <a:picLocks noChangeAspect="1"/>
          </p:cNvPicPr>
          <p:nvPr/>
        </p:nvPicPr>
        <p:blipFill>
          <a:blip r:embed="rId2"/>
          <a:stretch>
            <a:fillRect/>
          </a:stretch>
        </p:blipFill>
        <p:spPr>
          <a:xfrm>
            <a:off x="612000" y="2132024"/>
            <a:ext cx="7920000" cy="4382019"/>
          </a:xfrm>
          <a:prstGeom prst="rect">
            <a:avLst/>
          </a:prstGeom>
        </p:spPr>
      </p:pic>
      <p:sp>
        <p:nvSpPr>
          <p:cNvPr id="6" name="Rectangle 5">
            <a:extLst>
              <a:ext uri="{FF2B5EF4-FFF2-40B4-BE49-F238E27FC236}">
                <a16:creationId xmlns:a16="http://schemas.microsoft.com/office/drawing/2014/main" id="{96791AC9-9A62-DC46-BC1C-B444A99606A1}"/>
              </a:ext>
            </a:extLst>
          </p:cNvPr>
          <p:cNvSpPr/>
          <p:nvPr/>
        </p:nvSpPr>
        <p:spPr>
          <a:xfrm>
            <a:off x="5472843" y="2976719"/>
            <a:ext cx="684803" cy="400110"/>
          </a:xfrm>
          <a:prstGeom prst="rect">
            <a:avLst/>
          </a:prstGeom>
        </p:spPr>
        <p:txBody>
          <a:bodyPr wrap="none">
            <a:spAutoFit/>
          </a:bodyPr>
          <a:lstStyle/>
          <a:p>
            <a:r>
              <a:rPr lang="en-GB" sz="2000" dirty="0">
                <a:solidFill>
                  <a:srgbClr val="B5121B"/>
                </a:solidFill>
              </a:rPr>
              <a:t>68% </a:t>
            </a:r>
            <a:endParaRPr lang="en-US" sz="2000" dirty="0">
              <a:solidFill>
                <a:srgbClr val="B5121B"/>
              </a:solidFill>
            </a:endParaRPr>
          </a:p>
        </p:txBody>
      </p:sp>
    </p:spTree>
    <p:extLst>
      <p:ext uri="{BB962C8B-B14F-4D97-AF65-F5344CB8AC3E}">
        <p14:creationId xmlns:p14="http://schemas.microsoft.com/office/powerpoint/2010/main" val="2190987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Autofit/>
          </a:bodyPr>
          <a:lstStyle/>
          <a:p>
            <a:r>
              <a:rPr lang="en-GB" sz="2800" dirty="0"/>
              <a:t>96% of the values will fall within approximately </a:t>
            </a:r>
            <a:r>
              <a:rPr lang="en-GB" sz="2800" b="1" dirty="0"/>
              <a:t>two</a:t>
            </a:r>
            <a:r>
              <a:rPr lang="en-GB" sz="2800" dirty="0"/>
              <a:t> SDs of the mean.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r>
              <a:rPr lang="en-GB" dirty="0"/>
              <a:t>About 34% to the left, and about 34% to the right.</a:t>
            </a:r>
          </a:p>
          <a:p>
            <a:pPr lvl="0"/>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12</a:t>
            </a:fld>
            <a:endParaRPr lang="en-GB"/>
          </a:p>
        </p:txBody>
      </p:sp>
      <p:pic>
        <p:nvPicPr>
          <p:cNvPr id="6" name="Picture 5">
            <a:extLst>
              <a:ext uri="{FF2B5EF4-FFF2-40B4-BE49-F238E27FC236}">
                <a16:creationId xmlns:a16="http://schemas.microsoft.com/office/drawing/2014/main" id="{E88EAC21-30A5-C042-B8E9-4F3EE8F35932}"/>
              </a:ext>
            </a:extLst>
          </p:cNvPr>
          <p:cNvPicPr>
            <a:picLocks noChangeAspect="1"/>
          </p:cNvPicPr>
          <p:nvPr/>
        </p:nvPicPr>
        <p:blipFill>
          <a:blip r:embed="rId2"/>
          <a:stretch>
            <a:fillRect/>
          </a:stretch>
        </p:blipFill>
        <p:spPr>
          <a:xfrm>
            <a:off x="612000" y="2111483"/>
            <a:ext cx="7920000" cy="4382020"/>
          </a:xfrm>
          <a:prstGeom prst="rect">
            <a:avLst/>
          </a:prstGeom>
        </p:spPr>
      </p:pic>
      <p:sp>
        <p:nvSpPr>
          <p:cNvPr id="9" name="Rectangle 8">
            <a:extLst>
              <a:ext uri="{FF2B5EF4-FFF2-40B4-BE49-F238E27FC236}">
                <a16:creationId xmlns:a16="http://schemas.microsoft.com/office/drawing/2014/main" id="{686F1D46-901D-E540-979A-64E369FD13F7}"/>
              </a:ext>
            </a:extLst>
          </p:cNvPr>
          <p:cNvSpPr/>
          <p:nvPr/>
        </p:nvSpPr>
        <p:spPr>
          <a:xfrm>
            <a:off x="5472843" y="2976719"/>
            <a:ext cx="684803" cy="400110"/>
          </a:xfrm>
          <a:prstGeom prst="rect">
            <a:avLst/>
          </a:prstGeom>
        </p:spPr>
        <p:txBody>
          <a:bodyPr wrap="none">
            <a:spAutoFit/>
          </a:bodyPr>
          <a:lstStyle/>
          <a:p>
            <a:r>
              <a:rPr lang="en-GB" sz="2000" dirty="0">
                <a:solidFill>
                  <a:srgbClr val="B5121B"/>
                </a:solidFill>
              </a:rPr>
              <a:t>96% </a:t>
            </a:r>
            <a:endParaRPr lang="en-US" sz="2000" dirty="0">
              <a:solidFill>
                <a:srgbClr val="B5121B"/>
              </a:solidFill>
            </a:endParaRPr>
          </a:p>
        </p:txBody>
      </p:sp>
    </p:spTree>
    <p:extLst>
      <p:ext uri="{BB962C8B-B14F-4D97-AF65-F5344CB8AC3E}">
        <p14:creationId xmlns:p14="http://schemas.microsoft.com/office/powerpoint/2010/main" val="1165578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a:xfrm>
            <a:off x="608826" y="668216"/>
            <a:ext cx="5340481" cy="1022473"/>
          </a:xfrm>
        </p:spPr>
        <p:txBody>
          <a:bodyPr>
            <a:noAutofit/>
          </a:bodyPr>
          <a:lstStyle/>
          <a:p>
            <a:r>
              <a:rPr lang="en-GB" sz="2800" dirty="0"/>
              <a:t>98% of the values will fall within approximately </a:t>
            </a:r>
            <a:r>
              <a:rPr lang="en-GB" sz="2800" b="1" dirty="0"/>
              <a:t>three SDs </a:t>
            </a:r>
            <a:r>
              <a:rPr lang="en-GB" sz="2800" dirty="0"/>
              <a:t>of the mean.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r>
              <a:rPr lang="en-GB" sz="2400" dirty="0"/>
              <a:t>49.87% to the left, 49.87% to the right</a:t>
            </a: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13</a:t>
            </a:fld>
            <a:endParaRPr lang="en-GB"/>
          </a:p>
        </p:txBody>
      </p:sp>
      <p:pic>
        <p:nvPicPr>
          <p:cNvPr id="7" name="Picture 6">
            <a:extLst>
              <a:ext uri="{FF2B5EF4-FFF2-40B4-BE49-F238E27FC236}">
                <a16:creationId xmlns:a16="http://schemas.microsoft.com/office/drawing/2014/main" id="{5808EA50-0147-9447-A500-721400BD92CF}"/>
              </a:ext>
            </a:extLst>
          </p:cNvPr>
          <p:cNvPicPr>
            <a:picLocks noChangeAspect="1"/>
          </p:cNvPicPr>
          <p:nvPr/>
        </p:nvPicPr>
        <p:blipFill>
          <a:blip r:embed="rId2"/>
          <a:stretch>
            <a:fillRect/>
          </a:stretch>
        </p:blipFill>
        <p:spPr>
          <a:xfrm>
            <a:off x="612000" y="2111483"/>
            <a:ext cx="7920000" cy="4382020"/>
          </a:xfrm>
          <a:prstGeom prst="rect">
            <a:avLst/>
          </a:prstGeom>
        </p:spPr>
      </p:pic>
      <p:sp>
        <p:nvSpPr>
          <p:cNvPr id="5" name="Rectangle 4">
            <a:extLst>
              <a:ext uri="{FF2B5EF4-FFF2-40B4-BE49-F238E27FC236}">
                <a16:creationId xmlns:a16="http://schemas.microsoft.com/office/drawing/2014/main" id="{ED8FD3AE-6955-294D-A01F-61076D185E01}"/>
              </a:ext>
            </a:extLst>
          </p:cNvPr>
          <p:cNvSpPr/>
          <p:nvPr/>
        </p:nvSpPr>
        <p:spPr>
          <a:xfrm>
            <a:off x="5472843" y="2976719"/>
            <a:ext cx="684803" cy="400110"/>
          </a:xfrm>
          <a:prstGeom prst="rect">
            <a:avLst/>
          </a:prstGeom>
        </p:spPr>
        <p:txBody>
          <a:bodyPr wrap="none">
            <a:spAutoFit/>
          </a:bodyPr>
          <a:lstStyle/>
          <a:p>
            <a:r>
              <a:rPr lang="en-GB" sz="2000" dirty="0">
                <a:solidFill>
                  <a:srgbClr val="B5121B"/>
                </a:solidFill>
              </a:rPr>
              <a:t>98% </a:t>
            </a:r>
            <a:endParaRPr lang="en-US" sz="2000" dirty="0">
              <a:solidFill>
                <a:srgbClr val="B5121B"/>
              </a:solidFill>
            </a:endParaRPr>
          </a:p>
        </p:txBody>
      </p:sp>
    </p:spTree>
    <p:extLst>
      <p:ext uri="{BB962C8B-B14F-4D97-AF65-F5344CB8AC3E}">
        <p14:creationId xmlns:p14="http://schemas.microsoft.com/office/powerpoint/2010/main" val="374280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What is a sampling distribution?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14</a:t>
            </a:fld>
            <a:endParaRPr lang="en-GB"/>
          </a:p>
        </p:txBody>
      </p:sp>
      <p:pic>
        <p:nvPicPr>
          <p:cNvPr id="5" name="Content Placeholder 7">
            <a:extLst>
              <a:ext uri="{FF2B5EF4-FFF2-40B4-BE49-F238E27FC236}">
                <a16:creationId xmlns:a16="http://schemas.microsoft.com/office/drawing/2014/main" id="{E9EFAB20-2005-2C40-A99D-B3A4AF941761}"/>
              </a:ext>
            </a:extLst>
          </p:cNvPr>
          <p:cNvPicPr>
            <a:picLocks noChangeAspect="1"/>
          </p:cNvPicPr>
          <p:nvPr/>
        </p:nvPicPr>
        <p:blipFill>
          <a:blip r:embed="rId3"/>
          <a:stretch>
            <a:fillRect/>
          </a:stretch>
        </p:blipFill>
        <p:spPr>
          <a:xfrm>
            <a:off x="612000" y="1955174"/>
            <a:ext cx="7920000" cy="4305429"/>
          </a:xfrm>
          <a:prstGeom prst="rect">
            <a:avLst/>
          </a:prstGeom>
        </p:spPr>
      </p:pic>
      <p:sp>
        <p:nvSpPr>
          <p:cNvPr id="6" name="Rectangle 5">
            <a:extLst>
              <a:ext uri="{FF2B5EF4-FFF2-40B4-BE49-F238E27FC236}">
                <a16:creationId xmlns:a16="http://schemas.microsoft.com/office/drawing/2014/main" id="{7BAE9CB1-7F49-0640-81D7-AD9DB1E9A945}"/>
              </a:ext>
            </a:extLst>
          </p:cNvPr>
          <p:cNvSpPr/>
          <p:nvPr/>
        </p:nvSpPr>
        <p:spPr>
          <a:xfrm>
            <a:off x="608826" y="6349149"/>
            <a:ext cx="7655851" cy="338554"/>
          </a:xfrm>
          <a:prstGeom prst="rect">
            <a:avLst/>
          </a:prstGeom>
        </p:spPr>
        <p:txBody>
          <a:bodyPr wrap="square">
            <a:spAutoFit/>
          </a:bodyPr>
          <a:lstStyle/>
          <a:p>
            <a:pPr lvl="0" defTabSz="914400">
              <a:defRPr/>
            </a:pPr>
            <a:r>
              <a:rPr lang="en-GB" sz="1600" dirty="0"/>
              <a:t>The distribution of sample statistics (e.g., M) collected from many independent samples.</a:t>
            </a:r>
          </a:p>
        </p:txBody>
      </p:sp>
      <p:cxnSp>
        <p:nvCxnSpPr>
          <p:cNvPr id="8" name="Straight Arrow Connector 7">
            <a:extLst>
              <a:ext uri="{FF2B5EF4-FFF2-40B4-BE49-F238E27FC236}">
                <a16:creationId xmlns:a16="http://schemas.microsoft.com/office/drawing/2014/main" id="{53C0EA34-B23B-D24D-B6AC-C869A5B09E8B}"/>
              </a:ext>
            </a:extLst>
          </p:cNvPr>
          <p:cNvCxnSpPr/>
          <p:nvPr/>
        </p:nvCxnSpPr>
        <p:spPr>
          <a:xfrm flipH="1">
            <a:off x="6338170" y="4697260"/>
            <a:ext cx="1077238" cy="764088"/>
          </a:xfrm>
          <a:prstGeom prst="straightConnector1">
            <a:avLst/>
          </a:prstGeom>
          <a:ln>
            <a:solidFill>
              <a:srgbClr val="B5121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4580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Sampling distributions tend towards normality</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350429" cy="3872733"/>
          </a:xfrm>
        </p:spPr>
        <p:txBody>
          <a:bodyPr>
            <a:noAutofit/>
          </a:bodyPr>
          <a:lstStyle/>
          <a:p>
            <a:pPr marL="0" lvl="0" indent="0">
              <a:buNone/>
            </a:pPr>
            <a:r>
              <a:rPr lang="en-GB" dirty="0"/>
              <a:t>When we draw many samples from a population, the resulting sampling distribution tends to be normally distributed…</a:t>
            </a:r>
          </a:p>
          <a:p>
            <a:pPr marL="0" lvl="0" indent="0">
              <a:buNone/>
            </a:pPr>
            <a:endParaRPr lang="en-GB" dirty="0"/>
          </a:p>
          <a:p>
            <a:pPr marL="0" lvl="0" indent="0">
              <a:buNone/>
            </a:pPr>
            <a:r>
              <a:rPr lang="en-GB" dirty="0"/>
              <a:t>Even if the population is not normally distributed!!</a:t>
            </a:r>
          </a:p>
          <a:p>
            <a:pPr marL="0" lv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15</a:t>
            </a:fld>
            <a:endParaRPr lang="en-GB"/>
          </a:p>
        </p:txBody>
      </p:sp>
    </p:spTree>
    <p:extLst>
      <p:ext uri="{BB962C8B-B14F-4D97-AF65-F5344CB8AC3E}">
        <p14:creationId xmlns:p14="http://schemas.microsoft.com/office/powerpoint/2010/main" val="712581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r>
              <a:rPr lang="en-GB" sz="2800" dirty="0"/>
              <a:t>Population distribution: Normal</a:t>
            </a:r>
            <a:br>
              <a:rPr lang="en-GB" sz="2800" dirty="0"/>
            </a:br>
            <a:r>
              <a:rPr lang="en-GB" sz="2800" dirty="0"/>
              <a:t>Sampling distribution: Normal</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16</a:t>
            </a:fld>
            <a:endParaRPr lang="en-GB"/>
          </a:p>
        </p:txBody>
      </p:sp>
      <p:sp>
        <p:nvSpPr>
          <p:cNvPr id="6" name="Content Placeholder 5">
            <a:extLst>
              <a:ext uri="{FF2B5EF4-FFF2-40B4-BE49-F238E27FC236}">
                <a16:creationId xmlns:a16="http://schemas.microsoft.com/office/drawing/2014/main" id="{9C773D34-81DA-194A-8360-97EA447F4C4A}"/>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C91DC8D8-5E56-7644-A6E0-5213BDFD451A}"/>
              </a:ext>
            </a:extLst>
          </p:cNvPr>
          <p:cNvPicPr>
            <a:picLocks noChangeAspect="1"/>
          </p:cNvPicPr>
          <p:nvPr/>
        </p:nvPicPr>
        <p:blipFill>
          <a:blip r:embed="rId3"/>
          <a:stretch>
            <a:fillRect/>
          </a:stretch>
        </p:blipFill>
        <p:spPr>
          <a:xfrm>
            <a:off x="612000" y="2092571"/>
            <a:ext cx="7920000" cy="4305430"/>
          </a:xfrm>
          <a:prstGeom prst="rect">
            <a:avLst/>
          </a:prstGeom>
        </p:spPr>
      </p:pic>
    </p:spTree>
    <p:extLst>
      <p:ext uri="{BB962C8B-B14F-4D97-AF65-F5344CB8AC3E}">
        <p14:creationId xmlns:p14="http://schemas.microsoft.com/office/powerpoint/2010/main" val="1938990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r>
              <a:rPr lang="en-GB" sz="2800" dirty="0"/>
              <a:t>Population distribution: Uniform</a:t>
            </a:r>
            <a:br>
              <a:rPr lang="en-GB" sz="2800" dirty="0"/>
            </a:br>
            <a:r>
              <a:rPr lang="en-GB" sz="2800" dirty="0"/>
              <a:t>Sampling distribution: Normal</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17</a:t>
            </a:fld>
            <a:endParaRPr lang="en-GB"/>
          </a:p>
        </p:txBody>
      </p:sp>
      <p:sp>
        <p:nvSpPr>
          <p:cNvPr id="8" name="Content Placeholder 7">
            <a:extLst>
              <a:ext uri="{FF2B5EF4-FFF2-40B4-BE49-F238E27FC236}">
                <a16:creationId xmlns:a16="http://schemas.microsoft.com/office/drawing/2014/main" id="{91007994-25D5-EF4E-950E-D489850D43B8}"/>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DE2D0A47-5B2A-DC45-993E-1447E8ED44A1}"/>
              </a:ext>
            </a:extLst>
          </p:cNvPr>
          <p:cNvPicPr>
            <a:picLocks noChangeAspect="1"/>
          </p:cNvPicPr>
          <p:nvPr/>
        </p:nvPicPr>
        <p:blipFill>
          <a:blip r:embed="rId3"/>
          <a:stretch>
            <a:fillRect/>
          </a:stretch>
        </p:blipFill>
        <p:spPr>
          <a:xfrm>
            <a:off x="595350" y="2092571"/>
            <a:ext cx="7920000" cy="4305430"/>
          </a:xfrm>
          <a:prstGeom prst="rect">
            <a:avLst/>
          </a:prstGeom>
        </p:spPr>
      </p:pic>
    </p:spTree>
    <p:extLst>
      <p:ext uri="{BB962C8B-B14F-4D97-AF65-F5344CB8AC3E}">
        <p14:creationId xmlns:p14="http://schemas.microsoft.com/office/powerpoint/2010/main" val="30067616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r>
              <a:rPr lang="en-GB" sz="2800" dirty="0"/>
              <a:t>Population distribution: Skewed</a:t>
            </a:r>
            <a:br>
              <a:rPr lang="en-GB" sz="2800" dirty="0"/>
            </a:br>
            <a:r>
              <a:rPr lang="en-GB" sz="2800" dirty="0"/>
              <a:t>Sampling distribution: Normal</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18</a:t>
            </a:fld>
            <a:endParaRPr lang="en-GB"/>
          </a:p>
        </p:txBody>
      </p:sp>
      <p:sp>
        <p:nvSpPr>
          <p:cNvPr id="7" name="Content Placeholder 6">
            <a:extLst>
              <a:ext uri="{FF2B5EF4-FFF2-40B4-BE49-F238E27FC236}">
                <a16:creationId xmlns:a16="http://schemas.microsoft.com/office/drawing/2014/main" id="{C6DEABA9-B401-044A-99B1-42AA51F2E302}"/>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DAE50A09-E4F8-6B43-A49D-B8A43FA53047}"/>
              </a:ext>
            </a:extLst>
          </p:cNvPr>
          <p:cNvPicPr>
            <a:picLocks noChangeAspect="1"/>
          </p:cNvPicPr>
          <p:nvPr/>
        </p:nvPicPr>
        <p:blipFill>
          <a:blip r:embed="rId3"/>
          <a:stretch>
            <a:fillRect/>
          </a:stretch>
        </p:blipFill>
        <p:spPr>
          <a:xfrm>
            <a:off x="628650" y="2133972"/>
            <a:ext cx="7920000" cy="4305430"/>
          </a:xfrm>
          <a:prstGeom prst="rect">
            <a:avLst/>
          </a:prstGeom>
        </p:spPr>
      </p:pic>
    </p:spTree>
    <p:extLst>
      <p:ext uri="{BB962C8B-B14F-4D97-AF65-F5344CB8AC3E}">
        <p14:creationId xmlns:p14="http://schemas.microsoft.com/office/powerpoint/2010/main" val="3997680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r>
              <a:rPr lang="en-GB" sz="2800" dirty="0"/>
              <a:t>Population distribution: Skewed</a:t>
            </a:r>
            <a:br>
              <a:rPr lang="en-GB" sz="2800" dirty="0"/>
            </a:br>
            <a:r>
              <a:rPr lang="en-GB" sz="2800" dirty="0"/>
              <a:t>Sampling distribution: Normal</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19</a:t>
            </a:fld>
            <a:endParaRPr lang="en-GB"/>
          </a:p>
        </p:txBody>
      </p:sp>
      <p:sp>
        <p:nvSpPr>
          <p:cNvPr id="8" name="Content Placeholder 7">
            <a:extLst>
              <a:ext uri="{FF2B5EF4-FFF2-40B4-BE49-F238E27FC236}">
                <a16:creationId xmlns:a16="http://schemas.microsoft.com/office/drawing/2014/main" id="{718E6964-6C0B-064B-8093-5BE6FF29CDE3}"/>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C8DB8272-0E45-014E-B6FD-712C32CAFC0C}"/>
              </a:ext>
            </a:extLst>
          </p:cNvPr>
          <p:cNvPicPr>
            <a:picLocks noChangeAspect="1"/>
          </p:cNvPicPr>
          <p:nvPr/>
        </p:nvPicPr>
        <p:blipFill>
          <a:blip r:embed="rId3"/>
          <a:stretch>
            <a:fillRect/>
          </a:stretch>
        </p:blipFill>
        <p:spPr>
          <a:xfrm>
            <a:off x="595350" y="2101363"/>
            <a:ext cx="7920000" cy="4305430"/>
          </a:xfrm>
          <a:prstGeom prst="rect">
            <a:avLst/>
          </a:prstGeom>
        </p:spPr>
      </p:pic>
    </p:spTree>
    <p:extLst>
      <p:ext uri="{BB962C8B-B14F-4D97-AF65-F5344CB8AC3E}">
        <p14:creationId xmlns:p14="http://schemas.microsoft.com/office/powerpoint/2010/main" val="2007233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Reminder from last week</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2</a:t>
            </a:fld>
            <a:endParaRPr lang="en-GB"/>
          </a:p>
        </p:txBody>
      </p:sp>
    </p:spTree>
    <p:extLst>
      <p:ext uri="{BB962C8B-B14F-4D97-AF65-F5344CB8AC3E}">
        <p14:creationId xmlns:p14="http://schemas.microsoft.com/office/powerpoint/2010/main" val="42639157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Sampling distributions tend towards normality</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20</a:t>
            </a:fld>
            <a:endParaRPr lang="en-GB"/>
          </a:p>
        </p:txBody>
      </p:sp>
      <p:sp>
        <p:nvSpPr>
          <p:cNvPr id="6" name="Rectangle 5">
            <a:extLst>
              <a:ext uri="{FF2B5EF4-FFF2-40B4-BE49-F238E27FC236}">
                <a16:creationId xmlns:a16="http://schemas.microsoft.com/office/drawing/2014/main" id="{E0C662A4-5587-8342-813B-4B14975C24B6}"/>
              </a:ext>
            </a:extLst>
          </p:cNvPr>
          <p:cNvSpPr/>
          <p:nvPr/>
        </p:nvSpPr>
        <p:spPr>
          <a:xfrm>
            <a:off x="628650" y="2802184"/>
            <a:ext cx="5559208" cy="2462213"/>
          </a:xfrm>
          <a:prstGeom prst="rect">
            <a:avLst/>
          </a:prstGeom>
          <a:ln>
            <a:solidFill>
              <a:srgbClr val="B5121B"/>
            </a:solidFill>
          </a:ln>
        </p:spPr>
        <p:txBody>
          <a:bodyPr wrap="square">
            <a:spAutoFit/>
          </a:bodyPr>
          <a:lstStyle/>
          <a:p>
            <a:pPr lvl="0" defTabSz="914400">
              <a:defRPr/>
            </a:pPr>
            <a:r>
              <a:rPr lang="en-GB" sz="2200" dirty="0"/>
              <a:t>When drawing random, independent samples from a population, “the normal distribution appears out of thin air, and in this way represents some fundamental aspect of the universe.” </a:t>
            </a:r>
          </a:p>
          <a:p>
            <a:pPr lvl="0" defTabSz="914400">
              <a:defRPr/>
            </a:pPr>
            <a:endParaRPr lang="en-GB" sz="2200" dirty="0"/>
          </a:p>
          <a:p>
            <a:pPr lvl="0" algn="r" defTabSz="914400">
              <a:defRPr/>
            </a:pPr>
            <a:r>
              <a:rPr lang="en-GB" sz="2000" dirty="0"/>
              <a:t>Cumming (2012, p. 58)</a:t>
            </a:r>
          </a:p>
        </p:txBody>
      </p:sp>
      <p:pic>
        <p:nvPicPr>
          <p:cNvPr id="8" name="Picture 7">
            <a:extLst>
              <a:ext uri="{FF2B5EF4-FFF2-40B4-BE49-F238E27FC236}">
                <a16:creationId xmlns:a16="http://schemas.microsoft.com/office/drawing/2014/main" id="{76D25B51-FD04-F34D-8052-6B31E5F940A0}"/>
              </a:ext>
            </a:extLst>
          </p:cNvPr>
          <p:cNvPicPr>
            <a:picLocks noChangeAspect="1"/>
          </p:cNvPicPr>
          <p:nvPr/>
        </p:nvPicPr>
        <p:blipFill>
          <a:blip r:embed="rId3"/>
          <a:stretch>
            <a:fillRect/>
          </a:stretch>
        </p:blipFill>
        <p:spPr>
          <a:xfrm>
            <a:off x="6363468" y="2802184"/>
            <a:ext cx="1987192" cy="1785104"/>
          </a:xfrm>
          <a:prstGeom prst="rect">
            <a:avLst/>
          </a:prstGeom>
        </p:spPr>
      </p:pic>
    </p:spTree>
    <p:extLst>
      <p:ext uri="{BB962C8B-B14F-4D97-AF65-F5344CB8AC3E}">
        <p14:creationId xmlns:p14="http://schemas.microsoft.com/office/powerpoint/2010/main" val="2882380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r>
              <a:rPr lang="en-GB" dirty="0"/>
              <a:t>Assumption behind our statistical models </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514350" lvl="0" indent="-514350">
              <a:buFont typeface="+mj-lt"/>
              <a:buAutoNum type="arabicPeriod"/>
            </a:pPr>
            <a:r>
              <a:rPr lang="en-GB" b="1" dirty="0"/>
              <a:t>Normality</a:t>
            </a:r>
            <a:r>
              <a:rPr lang="en-GB" dirty="0"/>
              <a:t>. Most tests assume that the distribution of the population is normally distributed.</a:t>
            </a:r>
          </a:p>
          <a:p>
            <a:pPr marL="514350" lvl="0" indent="-514350">
              <a:buFont typeface="+mj-lt"/>
              <a:buAutoNum type="arabicPeriod"/>
            </a:pPr>
            <a:endParaRPr lang="en-GB" dirty="0"/>
          </a:p>
          <a:p>
            <a:pPr marL="514350" lvl="0" indent="-514350">
              <a:buFont typeface="+mj-lt"/>
              <a:buAutoNum type="arabicPeriod"/>
            </a:pPr>
            <a:r>
              <a:rPr lang="en-GB" b="1" dirty="0"/>
              <a:t>Random sampling</a:t>
            </a:r>
            <a:r>
              <a:rPr lang="en-GB" dirty="0"/>
              <a:t>. Most tests assume that samples were drawn randomly. This means, all sample values are independent, and all members of the population had an equal probability of being sampled.</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21</a:t>
            </a:fld>
            <a:endParaRPr lang="en-GB"/>
          </a:p>
        </p:txBody>
      </p:sp>
      <p:sp>
        <p:nvSpPr>
          <p:cNvPr id="5" name="Rectangle 4">
            <a:extLst>
              <a:ext uri="{FF2B5EF4-FFF2-40B4-BE49-F238E27FC236}">
                <a16:creationId xmlns:a16="http://schemas.microsoft.com/office/drawing/2014/main" id="{4B7E79C5-0215-F64F-994E-2474885D6192}"/>
              </a:ext>
            </a:extLst>
          </p:cNvPr>
          <p:cNvSpPr/>
          <p:nvPr/>
        </p:nvSpPr>
        <p:spPr>
          <a:xfrm>
            <a:off x="6418576" y="5448915"/>
            <a:ext cx="1804661" cy="369332"/>
          </a:xfrm>
          <a:prstGeom prst="rect">
            <a:avLst/>
          </a:prstGeom>
        </p:spPr>
        <p:txBody>
          <a:bodyPr wrap="none">
            <a:spAutoFit/>
          </a:bodyPr>
          <a:lstStyle/>
          <a:p>
            <a:r>
              <a:rPr lang="en-GB" dirty="0"/>
              <a:t>(Cumming, 2012)</a:t>
            </a:r>
            <a:endParaRPr lang="en-US" dirty="0"/>
          </a:p>
        </p:txBody>
      </p:sp>
    </p:spTree>
    <p:extLst>
      <p:ext uri="{BB962C8B-B14F-4D97-AF65-F5344CB8AC3E}">
        <p14:creationId xmlns:p14="http://schemas.microsoft.com/office/powerpoint/2010/main" val="12273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Questions?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22</a:t>
            </a:fld>
            <a:endParaRPr lang="en-GB"/>
          </a:p>
        </p:txBody>
      </p:sp>
    </p:spTree>
    <p:extLst>
      <p:ext uri="{BB962C8B-B14F-4D97-AF65-F5344CB8AC3E}">
        <p14:creationId xmlns:p14="http://schemas.microsoft.com/office/powerpoint/2010/main" val="21189359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Our plan for today</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r>
              <a:rPr lang="en-GB" sz="2400" dirty="0"/>
              <a:t>We will use the ESCI tools and R to start learning about </a:t>
            </a:r>
            <a:r>
              <a:rPr lang="en-GB" sz="2400" b="1" dirty="0"/>
              <a:t>statistical estimation</a:t>
            </a:r>
            <a:r>
              <a:rPr lang="en-GB" sz="2400" dirty="0"/>
              <a:t>.</a:t>
            </a:r>
          </a:p>
          <a:p>
            <a:pPr marL="0" indent="0">
              <a:buNone/>
            </a:pPr>
            <a:endParaRPr lang="en-GB" sz="2200" dirty="0"/>
          </a:p>
          <a:p>
            <a:pPr marL="514350" indent="-514350">
              <a:buFont typeface="+mj-lt"/>
              <a:buAutoNum type="arabicPeriod"/>
            </a:pPr>
            <a:r>
              <a:rPr lang="en-GB" sz="2200" dirty="0"/>
              <a:t>Standard normal distribution and standard scores</a:t>
            </a:r>
          </a:p>
          <a:p>
            <a:pPr marL="514350" indent="-514350">
              <a:buFont typeface="+mj-lt"/>
              <a:buAutoNum type="arabicPeriod"/>
            </a:pPr>
            <a:r>
              <a:rPr lang="en-GB" sz="2200" dirty="0"/>
              <a:t>Statistical estimation</a:t>
            </a:r>
          </a:p>
          <a:p>
            <a:pPr lvl="1"/>
            <a:r>
              <a:rPr lang="en-GB" sz="2200" dirty="0"/>
              <a:t>Key concepts: Point estimate vs interval estimate, standard error, error of estimation, margin of error…</a:t>
            </a:r>
          </a:p>
          <a:p>
            <a:pPr marL="514350" indent="-514350">
              <a:buFont typeface="+mj-lt"/>
              <a:buAutoNum type="arabicPeriod"/>
            </a:pPr>
            <a:r>
              <a:rPr lang="en-GB" sz="2200" dirty="0"/>
              <a:t>Confidence intervals (probably </a:t>
            </a:r>
            <a:r>
              <a:rPr lang="en-GB" sz="2200" u="sng" dirty="0"/>
              <a:t>next</a:t>
            </a:r>
            <a:r>
              <a:rPr lang="en-GB" sz="2200" dirty="0"/>
              <a:t> week)</a:t>
            </a:r>
          </a:p>
          <a:p>
            <a:pPr marL="0" indent="0">
              <a:buNone/>
            </a:pPr>
            <a:endParaRPr lang="en-GB" sz="2200" dirty="0"/>
          </a:p>
          <a:p>
            <a:pPr marL="0" indent="0">
              <a:buNone/>
            </a:pPr>
            <a:endParaRPr lang="en-GB" sz="2200" dirty="0"/>
          </a:p>
          <a:p>
            <a:pPr marL="0" indent="0">
              <a:buNone/>
            </a:pP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23</a:t>
            </a:fld>
            <a:endParaRPr lang="en-GB"/>
          </a:p>
        </p:txBody>
      </p:sp>
    </p:spTree>
    <p:extLst>
      <p:ext uri="{BB962C8B-B14F-4D97-AF65-F5344CB8AC3E}">
        <p14:creationId xmlns:p14="http://schemas.microsoft.com/office/powerpoint/2010/main" val="18425333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r>
              <a:rPr lang="en-GB" dirty="0"/>
              <a:t>ESCI: Exploratory Software for Confidence Intervals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24</a:t>
            </a:fld>
            <a:endParaRPr lang="en-GB"/>
          </a:p>
        </p:txBody>
      </p:sp>
      <p:sp>
        <p:nvSpPr>
          <p:cNvPr id="6" name="Rectangle 5">
            <a:extLst>
              <a:ext uri="{FF2B5EF4-FFF2-40B4-BE49-F238E27FC236}">
                <a16:creationId xmlns:a16="http://schemas.microsoft.com/office/drawing/2014/main" id="{600AB6E0-4AFF-1545-8641-33AB064C6278}"/>
              </a:ext>
            </a:extLst>
          </p:cNvPr>
          <p:cNvSpPr/>
          <p:nvPr/>
        </p:nvSpPr>
        <p:spPr>
          <a:xfrm>
            <a:off x="4572000" y="1539744"/>
            <a:ext cx="3923318" cy="369332"/>
          </a:xfrm>
          <a:prstGeom prst="rect">
            <a:avLst/>
          </a:prstGeom>
        </p:spPr>
        <p:txBody>
          <a:bodyPr wrap="none">
            <a:spAutoFit/>
          </a:bodyPr>
          <a:lstStyle/>
          <a:p>
            <a:r>
              <a:rPr lang="en-GB" u="sng" dirty="0">
                <a:hlinkClick r:id="rId3"/>
              </a:rPr>
              <a:t>https://www.esci.thenewstatistics.com/</a:t>
            </a:r>
            <a:endParaRPr lang="en-GB" dirty="0"/>
          </a:p>
        </p:txBody>
      </p:sp>
      <p:sp>
        <p:nvSpPr>
          <p:cNvPr id="9" name="Content Placeholder 8">
            <a:extLst>
              <a:ext uri="{FF2B5EF4-FFF2-40B4-BE49-F238E27FC236}">
                <a16:creationId xmlns:a16="http://schemas.microsoft.com/office/drawing/2014/main" id="{30E4D228-85B2-F04C-95E4-CFFA34EEDAAE}"/>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8F76EDBF-A2A8-3942-87C7-B7598A388CB5}"/>
              </a:ext>
            </a:extLst>
          </p:cNvPr>
          <p:cNvPicPr>
            <a:picLocks noChangeAspect="1"/>
          </p:cNvPicPr>
          <p:nvPr/>
        </p:nvPicPr>
        <p:blipFill>
          <a:blip r:embed="rId4"/>
          <a:stretch>
            <a:fillRect/>
          </a:stretch>
        </p:blipFill>
        <p:spPr>
          <a:xfrm>
            <a:off x="612000" y="2057918"/>
            <a:ext cx="7920000" cy="4382476"/>
          </a:xfrm>
          <a:prstGeom prst="rect">
            <a:avLst/>
          </a:prstGeom>
        </p:spPr>
      </p:pic>
    </p:spTree>
    <p:extLst>
      <p:ext uri="{BB962C8B-B14F-4D97-AF65-F5344CB8AC3E}">
        <p14:creationId xmlns:p14="http://schemas.microsoft.com/office/powerpoint/2010/main" val="3933110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A word about simulations and real life</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r>
              <a:rPr lang="en-GB" dirty="0"/>
              <a:t>In simulations:</a:t>
            </a:r>
          </a:p>
          <a:p>
            <a:r>
              <a:rPr lang="en-GB" dirty="0"/>
              <a:t>Normality and random sampling are a given.</a:t>
            </a:r>
          </a:p>
          <a:p>
            <a:r>
              <a:rPr lang="en-GB" dirty="0"/>
              <a:t>Populations parameters </a:t>
            </a:r>
            <a:r>
              <a:rPr lang="en-GB" dirty="0">
                <a:sym typeface="Symbol" pitchFamily="2" charset="2"/>
              </a:rPr>
              <a:t></a:t>
            </a:r>
            <a:r>
              <a:rPr lang="en-GB" dirty="0"/>
              <a:t> and </a:t>
            </a:r>
            <a:r>
              <a:rPr lang="en-GB" dirty="0">
                <a:sym typeface="Symbol" pitchFamily="2" charset="2"/>
              </a:rPr>
              <a:t></a:t>
            </a:r>
            <a:r>
              <a:rPr lang="en-GB" dirty="0"/>
              <a:t> are known. </a:t>
            </a:r>
          </a:p>
          <a:p>
            <a:r>
              <a:rPr lang="en-GB" dirty="0"/>
              <a:t>We can easily take many simulated samples!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25</a:t>
            </a:fld>
            <a:endParaRPr lang="en-GB"/>
          </a:p>
        </p:txBody>
      </p:sp>
    </p:spTree>
    <p:extLst>
      <p:ext uri="{BB962C8B-B14F-4D97-AF65-F5344CB8AC3E}">
        <p14:creationId xmlns:p14="http://schemas.microsoft.com/office/powerpoint/2010/main" val="7875604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Simulations !!!</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26</a:t>
            </a:fld>
            <a:endParaRPr lang="en-GB"/>
          </a:p>
        </p:txBody>
      </p:sp>
      <p:pic>
        <p:nvPicPr>
          <p:cNvPr id="11" name="Picture 10">
            <a:extLst>
              <a:ext uri="{FF2B5EF4-FFF2-40B4-BE49-F238E27FC236}">
                <a16:creationId xmlns:a16="http://schemas.microsoft.com/office/drawing/2014/main" id="{B1BCB5D6-AC2B-A448-9B53-409EF492E242}"/>
              </a:ext>
            </a:extLst>
          </p:cNvPr>
          <p:cNvPicPr>
            <a:picLocks noChangeAspect="1"/>
          </p:cNvPicPr>
          <p:nvPr/>
        </p:nvPicPr>
        <p:blipFill>
          <a:blip r:embed="rId2"/>
          <a:stretch>
            <a:fillRect/>
          </a:stretch>
        </p:blipFill>
        <p:spPr>
          <a:xfrm>
            <a:off x="608826" y="2072180"/>
            <a:ext cx="7920000" cy="4330042"/>
          </a:xfrm>
          <a:prstGeom prst="rect">
            <a:avLst/>
          </a:prstGeom>
        </p:spPr>
      </p:pic>
      <p:sp>
        <p:nvSpPr>
          <p:cNvPr id="6" name="TextBox 5">
            <a:extLst>
              <a:ext uri="{FF2B5EF4-FFF2-40B4-BE49-F238E27FC236}">
                <a16:creationId xmlns:a16="http://schemas.microsoft.com/office/drawing/2014/main" id="{4B8EDC7C-F2F8-6746-A0BB-56442358E835}"/>
              </a:ext>
            </a:extLst>
          </p:cNvPr>
          <p:cNvSpPr txBox="1"/>
          <p:nvPr/>
        </p:nvSpPr>
        <p:spPr>
          <a:xfrm>
            <a:off x="6263310" y="3293612"/>
            <a:ext cx="2115193" cy="1477328"/>
          </a:xfrm>
          <a:prstGeom prst="rect">
            <a:avLst/>
          </a:prstGeom>
          <a:noFill/>
        </p:spPr>
        <p:txBody>
          <a:bodyPr wrap="square" rtlCol="0">
            <a:spAutoFit/>
          </a:bodyPr>
          <a:lstStyle/>
          <a:p>
            <a:r>
              <a:rPr lang="en-US" dirty="0"/>
              <a:t>We can include as many observations per sample as we wish (here, N = 100)!</a:t>
            </a:r>
          </a:p>
        </p:txBody>
      </p:sp>
      <p:pic>
        <p:nvPicPr>
          <p:cNvPr id="13" name="Picture 12">
            <a:extLst>
              <a:ext uri="{FF2B5EF4-FFF2-40B4-BE49-F238E27FC236}">
                <a16:creationId xmlns:a16="http://schemas.microsoft.com/office/drawing/2014/main" id="{BEB65387-0495-A34E-895F-C49E4DFFF65C}"/>
              </a:ext>
            </a:extLst>
          </p:cNvPr>
          <p:cNvPicPr>
            <a:picLocks noChangeAspect="1"/>
          </p:cNvPicPr>
          <p:nvPr/>
        </p:nvPicPr>
        <p:blipFill>
          <a:blip r:embed="rId3"/>
          <a:stretch>
            <a:fillRect/>
          </a:stretch>
        </p:blipFill>
        <p:spPr>
          <a:xfrm>
            <a:off x="3564624" y="668216"/>
            <a:ext cx="851282" cy="851282"/>
          </a:xfrm>
          <a:prstGeom prst="rect">
            <a:avLst/>
          </a:prstGeom>
        </p:spPr>
      </p:pic>
      <p:sp>
        <p:nvSpPr>
          <p:cNvPr id="15" name="TextBox 14">
            <a:extLst>
              <a:ext uri="{FF2B5EF4-FFF2-40B4-BE49-F238E27FC236}">
                <a16:creationId xmlns:a16="http://schemas.microsoft.com/office/drawing/2014/main" id="{21C7F3CF-F2B7-F94D-963D-1F98568C8CD5}"/>
              </a:ext>
            </a:extLst>
          </p:cNvPr>
          <p:cNvSpPr txBox="1"/>
          <p:nvPr/>
        </p:nvSpPr>
        <p:spPr>
          <a:xfrm>
            <a:off x="3101010" y="3253356"/>
            <a:ext cx="2115193" cy="2308324"/>
          </a:xfrm>
          <a:prstGeom prst="rect">
            <a:avLst/>
          </a:prstGeom>
          <a:noFill/>
        </p:spPr>
        <p:txBody>
          <a:bodyPr wrap="square" rtlCol="0">
            <a:spAutoFit/>
          </a:bodyPr>
          <a:lstStyle/>
          <a:p>
            <a:r>
              <a:rPr lang="en-US" dirty="0"/>
              <a:t>We know population distribution and parameter.</a:t>
            </a:r>
          </a:p>
          <a:p>
            <a:endParaRPr lang="en-US" dirty="0"/>
          </a:p>
          <a:p>
            <a:r>
              <a:rPr lang="en-US" dirty="0"/>
              <a:t>We can draw lots and lots of samples.</a:t>
            </a:r>
          </a:p>
          <a:p>
            <a:endParaRPr lang="en-US" dirty="0"/>
          </a:p>
        </p:txBody>
      </p:sp>
    </p:spTree>
    <p:extLst>
      <p:ext uri="{BB962C8B-B14F-4D97-AF65-F5344CB8AC3E}">
        <p14:creationId xmlns:p14="http://schemas.microsoft.com/office/powerpoint/2010/main" val="367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Real life…</a:t>
            </a:r>
          </a:p>
        </p:txBody>
      </p:sp>
      <p:pic>
        <p:nvPicPr>
          <p:cNvPr id="5" name="Content Placeholder 4">
            <a:extLst>
              <a:ext uri="{FF2B5EF4-FFF2-40B4-BE49-F238E27FC236}">
                <a16:creationId xmlns:a16="http://schemas.microsoft.com/office/drawing/2014/main" id="{C0FE2D6D-3524-B346-80D0-D44C15228740}"/>
              </a:ext>
            </a:extLst>
          </p:cNvPr>
          <p:cNvPicPr>
            <a:picLocks noGrp="1" noChangeAspect="1"/>
          </p:cNvPicPr>
          <p:nvPr>
            <p:ph idx="1"/>
          </p:nvPr>
        </p:nvPicPr>
        <p:blipFill>
          <a:blip r:embed="rId2"/>
          <a:stretch>
            <a:fillRect/>
          </a:stretch>
        </p:blipFill>
        <p:spPr>
          <a:xfrm>
            <a:off x="612000" y="1968198"/>
            <a:ext cx="7920000" cy="4330042"/>
          </a:xfrm>
          <a:prstGeom prst="rect">
            <a:avLst/>
          </a:prstGeom>
        </p:spPr>
      </p:pic>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27</a:t>
            </a:fld>
            <a:endParaRPr lang="en-GB"/>
          </a:p>
        </p:txBody>
      </p:sp>
      <p:sp>
        <p:nvSpPr>
          <p:cNvPr id="6" name="TextBox 5">
            <a:extLst>
              <a:ext uri="{FF2B5EF4-FFF2-40B4-BE49-F238E27FC236}">
                <a16:creationId xmlns:a16="http://schemas.microsoft.com/office/drawing/2014/main" id="{4B8EDC7C-F2F8-6746-A0BB-56442358E835}"/>
              </a:ext>
            </a:extLst>
          </p:cNvPr>
          <p:cNvSpPr txBox="1"/>
          <p:nvPr/>
        </p:nvSpPr>
        <p:spPr>
          <a:xfrm>
            <a:off x="3619500" y="3791475"/>
            <a:ext cx="4445000" cy="2062103"/>
          </a:xfrm>
          <a:prstGeom prst="rect">
            <a:avLst/>
          </a:prstGeom>
          <a:noFill/>
        </p:spPr>
        <p:txBody>
          <a:bodyPr wrap="square" rtlCol="0">
            <a:spAutoFit/>
          </a:bodyPr>
          <a:lstStyle/>
          <a:p>
            <a:r>
              <a:rPr lang="en-US" sz="1600" dirty="0"/>
              <a:t>We have no clue about the population distribution (just a hunch it might be normally distribute).</a:t>
            </a:r>
          </a:p>
          <a:p>
            <a:endParaRPr lang="en-US" sz="1600" dirty="0"/>
          </a:p>
          <a:p>
            <a:r>
              <a:rPr lang="en-US" sz="1600" dirty="0"/>
              <a:t>We only have </a:t>
            </a:r>
            <a:r>
              <a:rPr lang="en-US" sz="1600" b="1" dirty="0"/>
              <a:t>one sample</a:t>
            </a:r>
            <a:r>
              <a:rPr lang="en-US" sz="1600" dirty="0"/>
              <a:t> to infer things about our population interest!</a:t>
            </a:r>
          </a:p>
          <a:p>
            <a:endParaRPr lang="en-US" sz="1600" dirty="0"/>
          </a:p>
          <a:p>
            <a:r>
              <a:rPr lang="en-US" sz="1600" dirty="0"/>
              <a:t>We have (hopefully) enough observations to make good estimate (here, N = 20).</a:t>
            </a:r>
          </a:p>
        </p:txBody>
      </p:sp>
      <p:sp>
        <p:nvSpPr>
          <p:cNvPr id="3" name="Rectangle 2">
            <a:extLst>
              <a:ext uri="{FF2B5EF4-FFF2-40B4-BE49-F238E27FC236}">
                <a16:creationId xmlns:a16="http://schemas.microsoft.com/office/drawing/2014/main" id="{1B32069A-389B-D140-9EFD-154263258D57}"/>
              </a:ext>
            </a:extLst>
          </p:cNvPr>
          <p:cNvSpPr/>
          <p:nvPr/>
        </p:nvSpPr>
        <p:spPr>
          <a:xfrm>
            <a:off x="2763540" y="625454"/>
            <a:ext cx="1031051" cy="1107996"/>
          </a:xfrm>
          <a:prstGeom prst="rect">
            <a:avLst/>
          </a:prstGeom>
        </p:spPr>
        <p:txBody>
          <a:bodyPr wrap="none">
            <a:spAutoFit/>
          </a:bodyPr>
          <a:lstStyle/>
          <a:p>
            <a:r>
              <a:rPr lang="en-US" sz="6600" dirty="0"/>
              <a:t>😕</a:t>
            </a:r>
          </a:p>
        </p:txBody>
      </p:sp>
      <p:sp>
        <p:nvSpPr>
          <p:cNvPr id="7" name="Freeform 6">
            <a:extLst>
              <a:ext uri="{FF2B5EF4-FFF2-40B4-BE49-F238E27FC236}">
                <a16:creationId xmlns:a16="http://schemas.microsoft.com/office/drawing/2014/main" id="{7D299035-E9F7-FC45-99FF-4C28352C9B88}"/>
              </a:ext>
            </a:extLst>
          </p:cNvPr>
          <p:cNvSpPr/>
          <p:nvPr/>
        </p:nvSpPr>
        <p:spPr>
          <a:xfrm>
            <a:off x="2988975" y="2868460"/>
            <a:ext cx="5152943" cy="588724"/>
          </a:xfrm>
          <a:custGeom>
            <a:avLst/>
            <a:gdLst>
              <a:gd name="connsiteX0" fmla="*/ 3649820 w 5152943"/>
              <a:gd name="connsiteY0" fmla="*/ 75156 h 588724"/>
              <a:gd name="connsiteX1" fmla="*/ 2747946 w 5152943"/>
              <a:gd name="connsiteY1" fmla="*/ 75156 h 588724"/>
              <a:gd name="connsiteX2" fmla="*/ 2184274 w 5152943"/>
              <a:gd name="connsiteY2" fmla="*/ 62630 h 588724"/>
              <a:gd name="connsiteX3" fmla="*/ 1683233 w 5152943"/>
              <a:gd name="connsiteY3" fmla="*/ 25052 h 588724"/>
              <a:gd name="connsiteX4" fmla="*/ 1520395 w 5152943"/>
              <a:gd name="connsiteY4" fmla="*/ 12526 h 588724"/>
              <a:gd name="connsiteX5" fmla="*/ 881567 w 5152943"/>
              <a:gd name="connsiteY5" fmla="*/ 0 h 588724"/>
              <a:gd name="connsiteX6" fmla="*/ 643573 w 5152943"/>
              <a:gd name="connsiteY6" fmla="*/ 12526 h 588724"/>
              <a:gd name="connsiteX7" fmla="*/ 305370 w 5152943"/>
              <a:gd name="connsiteY7" fmla="*/ 37578 h 588724"/>
              <a:gd name="connsiteX8" fmla="*/ 230214 w 5152943"/>
              <a:gd name="connsiteY8" fmla="*/ 62630 h 588724"/>
              <a:gd name="connsiteX9" fmla="*/ 180110 w 5152943"/>
              <a:gd name="connsiteY9" fmla="*/ 75156 h 588724"/>
              <a:gd name="connsiteX10" fmla="*/ 104954 w 5152943"/>
              <a:gd name="connsiteY10" fmla="*/ 100208 h 588724"/>
              <a:gd name="connsiteX11" fmla="*/ 67376 w 5152943"/>
              <a:gd name="connsiteY11" fmla="*/ 125261 h 588724"/>
              <a:gd name="connsiteX12" fmla="*/ 17272 w 5152943"/>
              <a:gd name="connsiteY12" fmla="*/ 200417 h 588724"/>
              <a:gd name="connsiteX13" fmla="*/ 17272 w 5152943"/>
              <a:gd name="connsiteY13" fmla="*/ 375781 h 588724"/>
              <a:gd name="connsiteX14" fmla="*/ 104954 w 5152943"/>
              <a:gd name="connsiteY14" fmla="*/ 425885 h 588724"/>
              <a:gd name="connsiteX15" fmla="*/ 142532 w 5152943"/>
              <a:gd name="connsiteY15" fmla="*/ 450937 h 588724"/>
              <a:gd name="connsiteX16" fmla="*/ 217688 w 5152943"/>
              <a:gd name="connsiteY16" fmla="*/ 475989 h 588724"/>
              <a:gd name="connsiteX17" fmla="*/ 255266 w 5152943"/>
              <a:gd name="connsiteY17" fmla="*/ 501041 h 588724"/>
              <a:gd name="connsiteX18" fmla="*/ 330422 w 5152943"/>
              <a:gd name="connsiteY18" fmla="*/ 513567 h 588724"/>
              <a:gd name="connsiteX19" fmla="*/ 380526 w 5152943"/>
              <a:gd name="connsiteY19" fmla="*/ 526093 h 588724"/>
              <a:gd name="connsiteX20" fmla="*/ 643573 w 5152943"/>
              <a:gd name="connsiteY20" fmla="*/ 551145 h 588724"/>
              <a:gd name="connsiteX21" fmla="*/ 768833 w 5152943"/>
              <a:gd name="connsiteY21" fmla="*/ 563672 h 588724"/>
              <a:gd name="connsiteX22" fmla="*/ 1294926 w 5152943"/>
              <a:gd name="connsiteY22" fmla="*/ 551145 h 588724"/>
              <a:gd name="connsiteX23" fmla="*/ 1420187 w 5152943"/>
              <a:gd name="connsiteY23" fmla="*/ 551145 h 588724"/>
              <a:gd name="connsiteX24" fmla="*/ 1846072 w 5152943"/>
              <a:gd name="connsiteY24" fmla="*/ 563672 h 588724"/>
              <a:gd name="connsiteX25" fmla="*/ 3612241 w 5152943"/>
              <a:gd name="connsiteY25" fmla="*/ 588724 h 588724"/>
              <a:gd name="connsiteX26" fmla="*/ 4401381 w 5152943"/>
              <a:gd name="connsiteY26" fmla="*/ 563672 h 588724"/>
              <a:gd name="connsiteX27" fmla="*/ 4489063 w 5152943"/>
              <a:gd name="connsiteY27" fmla="*/ 551145 h 588724"/>
              <a:gd name="connsiteX28" fmla="*/ 4764636 w 5152943"/>
              <a:gd name="connsiteY28" fmla="*/ 538619 h 588724"/>
              <a:gd name="connsiteX29" fmla="*/ 4965052 w 5152943"/>
              <a:gd name="connsiteY29" fmla="*/ 513567 h 588724"/>
              <a:gd name="connsiteX30" fmla="*/ 5040209 w 5152943"/>
              <a:gd name="connsiteY30" fmla="*/ 488515 h 588724"/>
              <a:gd name="connsiteX31" fmla="*/ 5140417 w 5152943"/>
              <a:gd name="connsiteY31" fmla="*/ 400833 h 588724"/>
              <a:gd name="connsiteX32" fmla="*/ 5152943 w 5152943"/>
              <a:gd name="connsiteY32" fmla="*/ 363255 h 588724"/>
              <a:gd name="connsiteX33" fmla="*/ 5065261 w 5152943"/>
              <a:gd name="connsiteY33" fmla="*/ 237995 h 588724"/>
              <a:gd name="connsiteX34" fmla="*/ 5027683 w 5152943"/>
              <a:gd name="connsiteY34" fmla="*/ 200417 h 588724"/>
              <a:gd name="connsiteX35" fmla="*/ 4927474 w 5152943"/>
              <a:gd name="connsiteY35" fmla="*/ 150313 h 588724"/>
              <a:gd name="connsiteX36" fmla="*/ 4789688 w 5152943"/>
              <a:gd name="connsiteY36" fmla="*/ 112735 h 588724"/>
              <a:gd name="connsiteX37" fmla="*/ 4689480 w 5152943"/>
              <a:gd name="connsiteY37" fmla="*/ 100208 h 588724"/>
              <a:gd name="connsiteX38" fmla="*/ 4551693 w 5152943"/>
              <a:gd name="connsiteY38" fmla="*/ 87682 h 588724"/>
              <a:gd name="connsiteX39" fmla="*/ 4113283 w 5152943"/>
              <a:gd name="connsiteY39" fmla="*/ 62630 h 588724"/>
              <a:gd name="connsiteX40" fmla="*/ 3988022 w 5152943"/>
              <a:gd name="connsiteY40" fmla="*/ 50104 h 588724"/>
              <a:gd name="connsiteX41" fmla="*/ 3887814 w 5152943"/>
              <a:gd name="connsiteY41" fmla="*/ 37578 h 588724"/>
              <a:gd name="connsiteX42" fmla="*/ 3737502 w 5152943"/>
              <a:gd name="connsiteY42" fmla="*/ 25052 h 588724"/>
              <a:gd name="connsiteX43" fmla="*/ 3537085 w 5152943"/>
              <a:gd name="connsiteY43" fmla="*/ 50104 h 588724"/>
              <a:gd name="connsiteX44" fmla="*/ 3399299 w 5152943"/>
              <a:gd name="connsiteY44" fmla="*/ 75156 h 588724"/>
              <a:gd name="connsiteX45" fmla="*/ 3311617 w 5152943"/>
              <a:gd name="connsiteY45" fmla="*/ 87682 h 588724"/>
              <a:gd name="connsiteX46" fmla="*/ 3136252 w 5152943"/>
              <a:gd name="connsiteY46" fmla="*/ 100208 h 588724"/>
              <a:gd name="connsiteX47" fmla="*/ 3061096 w 5152943"/>
              <a:gd name="connsiteY47" fmla="*/ 87682 h 58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152943" h="588724">
                <a:moveTo>
                  <a:pt x="3649820" y="75156"/>
                </a:moveTo>
                <a:cubicBezTo>
                  <a:pt x="3286420" y="120581"/>
                  <a:pt x="3567399" y="90192"/>
                  <a:pt x="2747946" y="75156"/>
                </a:cubicBezTo>
                <a:lnTo>
                  <a:pt x="2184274" y="62630"/>
                </a:lnTo>
                <a:cubicBezTo>
                  <a:pt x="1613614" y="15075"/>
                  <a:pt x="2119360" y="55130"/>
                  <a:pt x="1683233" y="25052"/>
                </a:cubicBezTo>
                <a:cubicBezTo>
                  <a:pt x="1628922" y="21306"/>
                  <a:pt x="1574808" y="14226"/>
                  <a:pt x="1520395" y="12526"/>
                </a:cubicBezTo>
                <a:cubicBezTo>
                  <a:pt x="1307515" y="5874"/>
                  <a:pt x="1094510" y="4175"/>
                  <a:pt x="881567" y="0"/>
                </a:cubicBezTo>
                <a:lnTo>
                  <a:pt x="643573" y="12526"/>
                </a:lnTo>
                <a:lnTo>
                  <a:pt x="305370" y="37578"/>
                </a:lnTo>
                <a:cubicBezTo>
                  <a:pt x="280318" y="45929"/>
                  <a:pt x="255833" y="56225"/>
                  <a:pt x="230214" y="62630"/>
                </a:cubicBezTo>
                <a:cubicBezTo>
                  <a:pt x="213513" y="66805"/>
                  <a:pt x="196599" y="70209"/>
                  <a:pt x="180110" y="75156"/>
                </a:cubicBezTo>
                <a:cubicBezTo>
                  <a:pt x="154817" y="82744"/>
                  <a:pt x="104954" y="100208"/>
                  <a:pt x="104954" y="100208"/>
                </a:cubicBezTo>
                <a:cubicBezTo>
                  <a:pt x="92428" y="108559"/>
                  <a:pt x="77289" y="113931"/>
                  <a:pt x="67376" y="125261"/>
                </a:cubicBezTo>
                <a:cubicBezTo>
                  <a:pt x="47549" y="147920"/>
                  <a:pt x="17272" y="200417"/>
                  <a:pt x="17272" y="200417"/>
                </a:cubicBezTo>
                <a:cubicBezTo>
                  <a:pt x="411" y="267863"/>
                  <a:pt x="-11206" y="290347"/>
                  <a:pt x="17272" y="375781"/>
                </a:cubicBezTo>
                <a:cubicBezTo>
                  <a:pt x="20862" y="386552"/>
                  <a:pt x="102812" y="424661"/>
                  <a:pt x="104954" y="425885"/>
                </a:cubicBezTo>
                <a:cubicBezTo>
                  <a:pt x="118025" y="433354"/>
                  <a:pt x="128775" y="444823"/>
                  <a:pt x="142532" y="450937"/>
                </a:cubicBezTo>
                <a:cubicBezTo>
                  <a:pt x="166663" y="461662"/>
                  <a:pt x="195716" y="461341"/>
                  <a:pt x="217688" y="475989"/>
                </a:cubicBezTo>
                <a:cubicBezTo>
                  <a:pt x="230214" y="484340"/>
                  <a:pt x="240984" y="496280"/>
                  <a:pt x="255266" y="501041"/>
                </a:cubicBezTo>
                <a:cubicBezTo>
                  <a:pt x="279360" y="509072"/>
                  <a:pt x="305518" y="508586"/>
                  <a:pt x="330422" y="513567"/>
                </a:cubicBezTo>
                <a:cubicBezTo>
                  <a:pt x="347303" y="516943"/>
                  <a:pt x="363433" y="524042"/>
                  <a:pt x="380526" y="526093"/>
                </a:cubicBezTo>
                <a:cubicBezTo>
                  <a:pt x="467978" y="536587"/>
                  <a:pt x="555931" y="542380"/>
                  <a:pt x="643573" y="551145"/>
                </a:cubicBezTo>
                <a:lnTo>
                  <a:pt x="768833" y="563672"/>
                </a:lnTo>
                <a:cubicBezTo>
                  <a:pt x="944197" y="559496"/>
                  <a:pt x="1119512" y="551145"/>
                  <a:pt x="1294926" y="551145"/>
                </a:cubicBezTo>
                <a:cubicBezTo>
                  <a:pt x="1438860" y="551145"/>
                  <a:pt x="1335289" y="579446"/>
                  <a:pt x="1420187" y="551145"/>
                </a:cubicBezTo>
                <a:lnTo>
                  <a:pt x="1846072" y="563672"/>
                </a:lnTo>
                <a:lnTo>
                  <a:pt x="3612241" y="588724"/>
                </a:lnTo>
                <a:cubicBezTo>
                  <a:pt x="3788175" y="584535"/>
                  <a:pt x="4182263" y="579324"/>
                  <a:pt x="4401381" y="563672"/>
                </a:cubicBezTo>
                <a:cubicBezTo>
                  <a:pt x="4430830" y="561568"/>
                  <a:pt x="4459609" y="553176"/>
                  <a:pt x="4489063" y="551145"/>
                </a:cubicBezTo>
                <a:cubicBezTo>
                  <a:pt x="4580798" y="544818"/>
                  <a:pt x="4672778" y="542794"/>
                  <a:pt x="4764636" y="538619"/>
                </a:cubicBezTo>
                <a:cubicBezTo>
                  <a:pt x="4808192" y="534263"/>
                  <a:pt x="4913253" y="526517"/>
                  <a:pt x="4965052" y="513567"/>
                </a:cubicBezTo>
                <a:cubicBezTo>
                  <a:pt x="4990671" y="507162"/>
                  <a:pt x="5040209" y="488515"/>
                  <a:pt x="5040209" y="488515"/>
                </a:cubicBezTo>
                <a:cubicBezTo>
                  <a:pt x="5096576" y="450937"/>
                  <a:pt x="5114321" y="453025"/>
                  <a:pt x="5140417" y="400833"/>
                </a:cubicBezTo>
                <a:cubicBezTo>
                  <a:pt x="5146322" y="389023"/>
                  <a:pt x="5148768" y="375781"/>
                  <a:pt x="5152943" y="363255"/>
                </a:cubicBezTo>
                <a:cubicBezTo>
                  <a:pt x="5131824" y="278780"/>
                  <a:pt x="5152590" y="325324"/>
                  <a:pt x="5065261" y="237995"/>
                </a:cubicBezTo>
                <a:cubicBezTo>
                  <a:pt x="5052735" y="225469"/>
                  <a:pt x="5043527" y="208339"/>
                  <a:pt x="5027683" y="200417"/>
                </a:cubicBezTo>
                <a:cubicBezTo>
                  <a:pt x="4994280" y="183716"/>
                  <a:pt x="4962903" y="162123"/>
                  <a:pt x="4927474" y="150313"/>
                </a:cubicBezTo>
                <a:cubicBezTo>
                  <a:pt x="4883235" y="135567"/>
                  <a:pt x="4834897" y="118387"/>
                  <a:pt x="4789688" y="112735"/>
                </a:cubicBezTo>
                <a:lnTo>
                  <a:pt x="4689480" y="100208"/>
                </a:lnTo>
                <a:cubicBezTo>
                  <a:pt x="4643615" y="95380"/>
                  <a:pt x="4597714" y="90683"/>
                  <a:pt x="4551693" y="87682"/>
                </a:cubicBezTo>
                <a:cubicBezTo>
                  <a:pt x="4405628" y="78156"/>
                  <a:pt x="4258932" y="77195"/>
                  <a:pt x="4113283" y="62630"/>
                </a:cubicBezTo>
                <a:lnTo>
                  <a:pt x="3988022" y="50104"/>
                </a:lnTo>
                <a:cubicBezTo>
                  <a:pt x="3954565" y="46387"/>
                  <a:pt x="3921310" y="40928"/>
                  <a:pt x="3887814" y="37578"/>
                </a:cubicBezTo>
                <a:cubicBezTo>
                  <a:pt x="3837786" y="32575"/>
                  <a:pt x="3787606" y="29227"/>
                  <a:pt x="3737502" y="25052"/>
                </a:cubicBezTo>
                <a:cubicBezTo>
                  <a:pt x="3670696" y="33403"/>
                  <a:pt x="3603103" y="36900"/>
                  <a:pt x="3537085" y="50104"/>
                </a:cubicBezTo>
                <a:cubicBezTo>
                  <a:pt x="3471941" y="63133"/>
                  <a:pt x="3468745" y="64472"/>
                  <a:pt x="3399299" y="75156"/>
                </a:cubicBezTo>
                <a:cubicBezTo>
                  <a:pt x="3370118" y="79645"/>
                  <a:pt x="3341008" y="84883"/>
                  <a:pt x="3311617" y="87682"/>
                </a:cubicBezTo>
                <a:cubicBezTo>
                  <a:pt x="3253277" y="93238"/>
                  <a:pt x="3194707" y="96033"/>
                  <a:pt x="3136252" y="100208"/>
                </a:cubicBezTo>
                <a:cubicBezTo>
                  <a:pt x="3069528" y="86863"/>
                  <a:pt x="3094912" y="87682"/>
                  <a:pt x="3061096" y="87682"/>
                </a:cubicBezTo>
              </a:path>
            </a:pathLst>
          </a:custGeom>
          <a:noFill/>
          <a:ln>
            <a:solidFill>
              <a:srgbClr val="B512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230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Standard normal distribution and standard scores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28</a:t>
            </a:fld>
            <a:endParaRPr lang="en-GB"/>
          </a:p>
        </p:txBody>
      </p:sp>
    </p:spTree>
    <p:extLst>
      <p:ext uri="{BB962C8B-B14F-4D97-AF65-F5344CB8AC3E}">
        <p14:creationId xmlns:p14="http://schemas.microsoft.com/office/powerpoint/2010/main" val="22619234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Normal distribution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r>
              <a:rPr lang="en-GB" dirty="0"/>
              <a:t>Normal distributions share several properties.</a:t>
            </a:r>
          </a:p>
          <a:p>
            <a:pPr marL="0" indent="0">
              <a:buNone/>
            </a:pPr>
            <a:endParaRPr lang="en-GB" dirty="0"/>
          </a:p>
          <a:p>
            <a:pPr marL="0" indent="0">
              <a:buNone/>
            </a:pPr>
            <a:r>
              <a:rPr lang="en-GB" dirty="0"/>
              <a:t>For example, normal distributions are…</a:t>
            </a:r>
          </a:p>
          <a:p>
            <a:pPr lvl="0"/>
            <a:r>
              <a:rPr lang="en-GB" dirty="0"/>
              <a:t>unimodal (one mode).</a:t>
            </a:r>
          </a:p>
          <a:p>
            <a:pPr lvl="0"/>
            <a:r>
              <a:rPr lang="en-GB" dirty="0"/>
              <a:t>symmetrical, </a:t>
            </a:r>
          </a:p>
          <a:p>
            <a:pPr lvl="0"/>
            <a:r>
              <a:rPr lang="en-GB" dirty="0"/>
              <a:t>bell shaped, with the maximum height at the mean.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29</a:t>
            </a:fld>
            <a:endParaRPr lang="en-GB"/>
          </a:p>
        </p:txBody>
      </p:sp>
    </p:spTree>
    <p:extLst>
      <p:ext uri="{BB962C8B-B14F-4D97-AF65-F5344CB8AC3E}">
        <p14:creationId xmlns:p14="http://schemas.microsoft.com/office/powerpoint/2010/main" val="2821306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Important concepts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lvl="0"/>
            <a:r>
              <a:rPr lang="en-GB" dirty="0"/>
              <a:t>Populations and samples</a:t>
            </a:r>
          </a:p>
          <a:p>
            <a:pPr lvl="0"/>
            <a:r>
              <a:rPr lang="en-GB" dirty="0"/>
              <a:t>Descriptive statistics vs inferential statistics</a:t>
            </a:r>
          </a:p>
          <a:p>
            <a:pPr lvl="0"/>
            <a:r>
              <a:rPr lang="en-GB" dirty="0"/>
              <a:t>Random samples and sample bias</a:t>
            </a:r>
          </a:p>
          <a:p>
            <a:pPr lvl="0"/>
            <a:r>
              <a:rPr lang="en-GB" dirty="0"/>
              <a:t>Why is random sampling so important?</a:t>
            </a:r>
          </a:p>
          <a:p>
            <a:pPr lvl="0"/>
            <a:r>
              <a:rPr lang="en-GB" dirty="0"/>
              <a:t>Distributions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a:t>
            </a:fld>
            <a:endParaRPr lang="en-GB"/>
          </a:p>
        </p:txBody>
      </p:sp>
    </p:spTree>
    <p:extLst>
      <p:ext uri="{BB962C8B-B14F-4D97-AF65-F5344CB8AC3E}">
        <p14:creationId xmlns:p14="http://schemas.microsoft.com/office/powerpoint/2010/main" val="41230128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Normal distribution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r>
              <a:rPr lang="en-GB" dirty="0"/>
              <a:t>But there isn’t ”just one” normal distribution. </a:t>
            </a:r>
          </a:p>
          <a:p>
            <a:pPr marL="0" indent="0">
              <a:buNone/>
            </a:pPr>
            <a:endParaRPr lang="en-GB" dirty="0"/>
          </a:p>
          <a:p>
            <a:pPr marL="0" indent="0">
              <a:buNone/>
            </a:pPr>
            <a:r>
              <a:rPr lang="en-GB" dirty="0"/>
              <a:t>For every possible population mean </a:t>
            </a:r>
            <a:r>
              <a:rPr lang="en-GB" dirty="0">
                <a:sym typeface="Symbol" pitchFamily="2" charset="2"/>
              </a:rPr>
              <a:t></a:t>
            </a:r>
            <a:r>
              <a:rPr lang="en-GB" dirty="0"/>
              <a:t> and standard deviation </a:t>
            </a:r>
            <a:r>
              <a:rPr lang="en-GB" dirty="0">
                <a:sym typeface="Symbol" pitchFamily="2" charset="2"/>
              </a:rPr>
              <a:t></a:t>
            </a:r>
            <a:r>
              <a:rPr lang="en-GB" dirty="0"/>
              <a:t> there are separate normal distributions. </a:t>
            </a:r>
          </a:p>
          <a:p>
            <a:pPr marL="0" indent="0">
              <a:buNone/>
            </a:pPr>
            <a:endParaRPr lang="en-GB" dirty="0"/>
          </a:p>
          <a:p>
            <a:pPr marL="0" indent="0">
              <a:buNone/>
            </a:pPr>
            <a:r>
              <a:rPr lang="en-GB" dirty="0"/>
              <a:t>A “family” of distributions, with an infinite number of options.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30</a:t>
            </a:fld>
            <a:endParaRPr lang="en-GB"/>
          </a:p>
        </p:txBody>
      </p:sp>
    </p:spTree>
    <p:extLst>
      <p:ext uri="{BB962C8B-B14F-4D97-AF65-F5344CB8AC3E}">
        <p14:creationId xmlns:p14="http://schemas.microsoft.com/office/powerpoint/2010/main" val="26935382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Normal distribution: </a:t>
            </a:r>
            <a:br>
              <a:rPr lang="en-GB" dirty="0"/>
            </a:br>
            <a:r>
              <a:rPr lang="en-GB" dirty="0"/>
              <a:t>A family of distributions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31</a:t>
            </a:fld>
            <a:endParaRPr lang="en-GB"/>
          </a:p>
        </p:txBody>
      </p:sp>
      <p:pic>
        <p:nvPicPr>
          <p:cNvPr id="5" name="Content Placeholder 4">
            <a:extLst>
              <a:ext uri="{FF2B5EF4-FFF2-40B4-BE49-F238E27FC236}">
                <a16:creationId xmlns:a16="http://schemas.microsoft.com/office/drawing/2014/main" id="{1C97E4B2-74D5-9542-9194-81A6E4FA6230}"/>
              </a:ext>
            </a:extLst>
          </p:cNvPr>
          <p:cNvPicPr>
            <a:picLocks noChangeAspect="1"/>
          </p:cNvPicPr>
          <p:nvPr/>
        </p:nvPicPr>
        <p:blipFill rotWithShape="1">
          <a:blip r:embed="rId3"/>
          <a:srcRect l="2115" r="4613" b="13728"/>
          <a:stretch/>
        </p:blipFill>
        <p:spPr>
          <a:xfrm>
            <a:off x="4555957" y="2611420"/>
            <a:ext cx="4320000" cy="2444401"/>
          </a:xfrm>
          <a:prstGeom prst="rect">
            <a:avLst/>
          </a:prstGeom>
        </p:spPr>
      </p:pic>
      <p:pic>
        <p:nvPicPr>
          <p:cNvPr id="6" name="Picture 5">
            <a:extLst>
              <a:ext uri="{FF2B5EF4-FFF2-40B4-BE49-F238E27FC236}">
                <a16:creationId xmlns:a16="http://schemas.microsoft.com/office/drawing/2014/main" id="{4F059081-A3EE-514B-B6B2-406B450FE7A1}"/>
              </a:ext>
            </a:extLst>
          </p:cNvPr>
          <p:cNvPicPr>
            <a:picLocks noChangeAspect="1"/>
          </p:cNvPicPr>
          <p:nvPr/>
        </p:nvPicPr>
        <p:blipFill rotWithShape="1">
          <a:blip r:embed="rId4"/>
          <a:srcRect l="2531" t="9802" r="5239" b="13563"/>
          <a:stretch/>
        </p:blipFill>
        <p:spPr>
          <a:xfrm>
            <a:off x="223431" y="2570098"/>
            <a:ext cx="4320000" cy="2476931"/>
          </a:xfrm>
          <a:prstGeom prst="rect">
            <a:avLst/>
          </a:prstGeom>
        </p:spPr>
      </p:pic>
      <p:sp>
        <p:nvSpPr>
          <p:cNvPr id="7" name="TextBox 6">
            <a:extLst>
              <a:ext uri="{FF2B5EF4-FFF2-40B4-BE49-F238E27FC236}">
                <a16:creationId xmlns:a16="http://schemas.microsoft.com/office/drawing/2014/main" id="{4ED858D0-0E0A-E444-AC27-C9A0AF6EE014}"/>
              </a:ext>
            </a:extLst>
          </p:cNvPr>
          <p:cNvSpPr txBox="1"/>
          <p:nvPr/>
        </p:nvSpPr>
        <p:spPr>
          <a:xfrm>
            <a:off x="441896" y="6123186"/>
            <a:ext cx="1524690" cy="307777"/>
          </a:xfrm>
          <a:prstGeom prst="rect">
            <a:avLst/>
          </a:prstGeom>
          <a:noFill/>
        </p:spPr>
        <p:txBody>
          <a:bodyPr wrap="square" rtlCol="0">
            <a:spAutoFit/>
          </a:bodyPr>
          <a:lstStyle/>
          <a:p>
            <a:r>
              <a:rPr lang="en-US" sz="1400" dirty="0">
                <a:hlinkClick r:id="rId5"/>
              </a:rPr>
              <a:t>From source</a:t>
            </a:r>
            <a:endParaRPr lang="en-US" sz="1400" dirty="0"/>
          </a:p>
        </p:txBody>
      </p:sp>
    </p:spTree>
    <p:extLst>
      <p:ext uri="{BB962C8B-B14F-4D97-AF65-F5344CB8AC3E}">
        <p14:creationId xmlns:p14="http://schemas.microsoft.com/office/powerpoint/2010/main" val="16680840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The </a:t>
            </a:r>
            <a:r>
              <a:rPr lang="en-GB" b="1" dirty="0"/>
              <a:t>standard</a:t>
            </a:r>
            <a:r>
              <a:rPr lang="en-GB" dirty="0"/>
              <a:t> normal distribution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r>
              <a:rPr lang="en-GB" dirty="0"/>
              <a:t>To apply the concept of the normal distribution in our analyses, we need to have a normal distribution that can describe any normally distributed variable.</a:t>
            </a:r>
          </a:p>
          <a:p>
            <a:pPr marL="0" indent="0">
              <a:buNone/>
            </a:pPr>
            <a:endParaRPr lang="en-GB" dirty="0"/>
          </a:p>
          <a:p>
            <a:pPr marL="0" indent="0">
              <a:buNone/>
            </a:pPr>
            <a:r>
              <a:rPr lang="en-GB" dirty="0"/>
              <a:t>This is the </a:t>
            </a:r>
            <a:r>
              <a:rPr lang="en-GB" b="1" dirty="0"/>
              <a:t>standard normal distribution</a:t>
            </a:r>
            <a:r>
              <a:rPr lang="en-GB" dirty="0"/>
              <a:t>.</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32</a:t>
            </a:fld>
            <a:endParaRPr lang="en-GB"/>
          </a:p>
        </p:txBody>
      </p:sp>
    </p:spTree>
    <p:extLst>
      <p:ext uri="{BB962C8B-B14F-4D97-AF65-F5344CB8AC3E}">
        <p14:creationId xmlns:p14="http://schemas.microsoft.com/office/powerpoint/2010/main" val="7879954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What is the </a:t>
            </a:r>
            <a:r>
              <a:rPr lang="en-GB" b="1" dirty="0"/>
              <a:t>standard</a:t>
            </a:r>
            <a:r>
              <a:rPr lang="en-GB" dirty="0"/>
              <a:t> normal distribution?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r>
              <a:rPr lang="en-GB" dirty="0"/>
              <a:t>The standard normal distribution is the distribution of normally distributed standard scores.</a:t>
            </a:r>
          </a:p>
          <a:p>
            <a:pPr marL="0" indent="0">
              <a:buNone/>
            </a:pPr>
            <a:endParaRPr lang="en-GB" dirty="0"/>
          </a:p>
          <a:p>
            <a:pPr marL="0" indent="0">
              <a:buNone/>
            </a:pPr>
            <a:r>
              <a:rPr lang="en-GB" dirty="0"/>
              <a:t>It allows us to compare data sets with different means and standard deviations.</a:t>
            </a:r>
          </a:p>
          <a:p>
            <a:pPr marL="0" indent="0">
              <a:buNone/>
            </a:pPr>
            <a:endParaRPr lang="en-GB" dirty="0"/>
          </a:p>
          <a:p>
            <a:pPr marL="0" indent="0">
              <a:buNone/>
            </a:pPr>
            <a:r>
              <a:rPr lang="en-GB" dirty="0"/>
              <a:t>The mean is always 0 and the SD is always 1.</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33</a:t>
            </a:fld>
            <a:endParaRPr lang="en-GB"/>
          </a:p>
        </p:txBody>
      </p:sp>
    </p:spTree>
    <p:extLst>
      <p:ext uri="{BB962C8B-B14F-4D97-AF65-F5344CB8AC3E}">
        <p14:creationId xmlns:p14="http://schemas.microsoft.com/office/powerpoint/2010/main" val="10959430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What is the standard score?</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r>
              <a:rPr lang="en-GB" dirty="0"/>
              <a:t>The standard score: the number of SDs by which the value of a raw score is above or below the mean value of what is being measured.</a:t>
            </a:r>
          </a:p>
          <a:p>
            <a:pPr marL="0" indent="0">
              <a:buNone/>
            </a:pPr>
            <a:endParaRPr lang="en-GB" dirty="0"/>
          </a:p>
          <a:p>
            <a:pPr marL="0" indent="0">
              <a:buNone/>
            </a:pPr>
            <a:r>
              <a:rPr lang="en-GB" dirty="0"/>
              <a:t>When we standardize a raw score, we make them easily comparable across studies.</a:t>
            </a:r>
          </a:p>
          <a:p>
            <a:pPr marL="0" indent="0">
              <a:buNone/>
            </a:pPr>
            <a:endParaRPr lang="en-GB" dirty="0"/>
          </a:p>
          <a:p>
            <a:pPr marL="0" indent="0">
              <a:buNone/>
            </a:pPr>
            <a:r>
              <a:rPr lang="en-GB" dirty="0"/>
              <a:t>The standard score is also known as a </a:t>
            </a:r>
            <a:r>
              <a:rPr lang="en-GB" b="1" dirty="0"/>
              <a:t>z-score</a:t>
            </a:r>
            <a:r>
              <a:rPr lang="en-GB" dirty="0"/>
              <a:t>.</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34</a:t>
            </a:fld>
            <a:endParaRPr lang="en-GB"/>
          </a:p>
        </p:txBody>
      </p:sp>
    </p:spTree>
    <p:extLst>
      <p:ext uri="{BB962C8B-B14F-4D97-AF65-F5344CB8AC3E}">
        <p14:creationId xmlns:p14="http://schemas.microsoft.com/office/powerpoint/2010/main" val="3743019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How to calculate a standard (z) score?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514350" lvl="0" indent="-514350">
                  <a:buFont typeface="+mj-lt"/>
                  <a:buAutoNum type="arabicPeriod"/>
                </a:pPr>
                <a:r>
                  <a:rPr lang="en-GB" dirty="0"/>
                  <a:t>Take a raw score </a:t>
                </a:r>
                <a14:m>
                  <m:oMath xmlns:m="http://schemas.openxmlformats.org/officeDocument/2006/math">
                    <m:r>
                      <a:rPr lang="en-GB" i="1">
                        <a:latin typeface="Cambria Math" panose="02040503050406030204" pitchFamily="18" charset="0"/>
                      </a:rPr>
                      <m:t>𝑋</m:t>
                    </m:r>
                    <m:r>
                      <a:rPr lang="en-GB" i="1" smtClean="0">
                        <a:latin typeface="Cambria Math" panose="02040503050406030204" pitchFamily="18" charset="0"/>
                      </a:rPr>
                      <m:t> </m:t>
                    </m:r>
                  </m:oMath>
                </a14:m>
                <a:r>
                  <a:rPr lang="en-GB" dirty="0"/>
                  <a:t>(one observation from our sample) and subtract the mean </a:t>
                </a:r>
                <a14:m>
                  <m:oMath xmlns:m="http://schemas.openxmlformats.org/officeDocument/2006/math">
                    <m:acc>
                      <m:accPr>
                        <m:chr m:val="̅"/>
                        <m:ctrlPr>
                          <a:rPr lang="en-GB" i="1">
                            <a:latin typeface="Cambria Math" panose="02040503050406030204" pitchFamily="18" charset="0"/>
                          </a:rPr>
                        </m:ctrlPr>
                      </m:accPr>
                      <m:e>
                        <m:r>
                          <a:rPr lang="en-GB" i="1">
                            <a:latin typeface="Cambria Math" panose="02040503050406030204" pitchFamily="18" charset="0"/>
                          </a:rPr>
                          <m:t>𝑋</m:t>
                        </m:r>
                      </m:e>
                    </m:acc>
                    <m:r>
                      <a:rPr lang="en-GB" b="0" i="1" smtClean="0">
                        <a:latin typeface="Cambria Math" panose="02040503050406030204" pitchFamily="18" charset="0"/>
                      </a:rPr>
                      <m:t>.</m:t>
                    </m:r>
                  </m:oMath>
                </a14:m>
                <a:endParaRPr lang="en-GB" dirty="0"/>
              </a:p>
              <a:p>
                <a:pPr marL="514350" lvl="0" indent="-514350">
                  <a:buFont typeface="+mj-lt"/>
                  <a:buAutoNum type="arabicPeriod"/>
                </a:pPr>
                <a:r>
                  <a:rPr lang="en-GB" dirty="0"/>
                  <a:t>Divide the result by the standard deviation (s).</a:t>
                </a:r>
              </a:p>
              <a:p>
                <a:pPr marL="514350" lvl="0" indent="-514350">
                  <a:buFont typeface="+mj-lt"/>
                  <a:buAutoNum type="arabicPeriod"/>
                </a:pPr>
                <a:endParaRPr lang="en-GB" sz="2200" dirty="0"/>
              </a:p>
              <a:p>
                <a:pPr marL="0" indent="0">
                  <a:buNone/>
                </a:pPr>
                <a14:m>
                  <m:oMathPara xmlns:m="http://schemas.openxmlformats.org/officeDocument/2006/math">
                    <m:oMathParaPr>
                      <m:jc m:val="centerGroup"/>
                    </m:oMathParaPr>
                    <m:oMath xmlns:m="http://schemas.openxmlformats.org/officeDocument/2006/math">
                      <m:r>
                        <a:rPr lang="en-GB" sz="2200" i="1">
                          <a:latin typeface="Cambria Math" panose="02040503050406030204" pitchFamily="18" charset="0"/>
                        </a:rPr>
                        <m:t>𝑆𝑡𝑎𝑛𝑑𝑎𝑟𝑑</m:t>
                      </m:r>
                      <m:r>
                        <a:rPr lang="en-GB" sz="2200" i="1">
                          <a:latin typeface="Cambria Math" panose="02040503050406030204" pitchFamily="18" charset="0"/>
                        </a:rPr>
                        <m:t> </m:t>
                      </m:r>
                      <m:r>
                        <a:rPr lang="en-GB" sz="2200" i="1">
                          <a:latin typeface="Cambria Math" panose="02040503050406030204" pitchFamily="18" charset="0"/>
                        </a:rPr>
                        <m:t>𝑠𝑐𝑜𝑟𝑒</m:t>
                      </m:r>
                      <m:r>
                        <a:rPr lang="en-GB" sz="2200" i="1">
                          <a:latin typeface="Cambria Math" panose="02040503050406030204" pitchFamily="18" charset="0"/>
                        </a:rPr>
                        <m:t>= </m:t>
                      </m:r>
                      <m:f>
                        <m:fPr>
                          <m:ctrlPr>
                            <a:rPr lang="en-GB" sz="2200" i="1">
                              <a:latin typeface="Cambria Math" panose="02040503050406030204" pitchFamily="18" charset="0"/>
                            </a:rPr>
                          </m:ctrlPr>
                        </m:fPr>
                        <m:num>
                          <m:r>
                            <a:rPr lang="en-GB" sz="2200" i="1">
                              <a:latin typeface="Cambria Math" panose="02040503050406030204" pitchFamily="18" charset="0"/>
                            </a:rPr>
                            <m:t>(</m:t>
                          </m:r>
                          <m:r>
                            <a:rPr lang="en-GB" sz="2200" i="1">
                              <a:latin typeface="Cambria Math" panose="02040503050406030204" pitchFamily="18" charset="0"/>
                            </a:rPr>
                            <m:t>𝑅𝑎𝑤</m:t>
                          </m:r>
                          <m:r>
                            <a:rPr lang="en-GB" sz="2200" i="1">
                              <a:latin typeface="Cambria Math" panose="02040503050406030204" pitchFamily="18" charset="0"/>
                            </a:rPr>
                            <m:t> </m:t>
                          </m:r>
                          <m:r>
                            <a:rPr lang="en-GB" sz="2200" i="1">
                              <a:latin typeface="Cambria Math" panose="02040503050406030204" pitchFamily="18" charset="0"/>
                            </a:rPr>
                            <m:t>𝑠𝑐𝑜𝑟𝑒</m:t>
                          </m:r>
                          <m:r>
                            <a:rPr lang="en-GB" sz="2200" i="1">
                              <a:latin typeface="Cambria Math" panose="02040503050406030204" pitchFamily="18" charset="0"/>
                            </a:rPr>
                            <m:t>−</m:t>
                          </m:r>
                          <m:r>
                            <a:rPr lang="en-GB" sz="2200" i="1">
                              <a:latin typeface="Cambria Math" panose="02040503050406030204" pitchFamily="18" charset="0"/>
                            </a:rPr>
                            <m:t>𝑀𝑒𝑎𝑛</m:t>
                          </m:r>
                          <m:r>
                            <a:rPr lang="en-GB" sz="2200" i="1">
                              <a:latin typeface="Cambria Math" panose="02040503050406030204" pitchFamily="18" charset="0"/>
                            </a:rPr>
                            <m:t>)</m:t>
                          </m:r>
                        </m:num>
                        <m:den>
                          <m:r>
                            <a:rPr lang="en-GB" sz="2200" i="1">
                              <a:latin typeface="Cambria Math" panose="02040503050406030204" pitchFamily="18" charset="0"/>
                            </a:rPr>
                            <m:t>𝑆𝑡𝑎𝑛𝑑𝑎𝑟𝑑</m:t>
                          </m:r>
                          <m:r>
                            <a:rPr lang="en-GB" sz="2200" i="1">
                              <a:latin typeface="Cambria Math" panose="02040503050406030204" pitchFamily="18" charset="0"/>
                            </a:rPr>
                            <m:t> </m:t>
                          </m:r>
                          <m:r>
                            <a:rPr lang="en-GB" sz="2200" i="1">
                              <a:latin typeface="Cambria Math" panose="02040503050406030204" pitchFamily="18" charset="0"/>
                            </a:rPr>
                            <m:t>𝑑𝑒𝑣𝑖𝑎𝑡𝑖𝑜𝑛</m:t>
                          </m:r>
                        </m:den>
                      </m:f>
                    </m:oMath>
                  </m:oMathPara>
                </a14:m>
                <a:endParaRPr lang="en-GB" sz="2200" dirty="0"/>
              </a:p>
              <a:p>
                <a:pPr marL="0" indent="0">
                  <a:buNone/>
                </a:pPr>
                <a:endParaRPr lang="en-GB" sz="2200" dirty="0"/>
              </a:p>
              <a:p>
                <a:pPr marL="0" indent="0">
                  <a:buNone/>
                </a:pPr>
                <a14:m>
                  <m:oMathPara xmlns:m="http://schemas.openxmlformats.org/officeDocument/2006/math">
                    <m:oMathParaPr>
                      <m:jc m:val="centerGroup"/>
                    </m:oMathParaPr>
                    <m:oMath xmlns:m="http://schemas.openxmlformats.org/officeDocument/2006/math">
                      <m:r>
                        <a:rPr lang="en-GB" sz="2200" i="1">
                          <a:latin typeface="Cambria Math" panose="02040503050406030204" pitchFamily="18" charset="0"/>
                        </a:rPr>
                        <m:t>𝑧</m:t>
                      </m:r>
                      <m:r>
                        <a:rPr lang="en-GB" sz="2200" i="1">
                          <a:latin typeface="Cambria Math" panose="02040503050406030204" pitchFamily="18" charset="0"/>
                        </a:rPr>
                        <m:t>= </m:t>
                      </m:r>
                      <m:f>
                        <m:fPr>
                          <m:ctrlPr>
                            <a:rPr lang="en-GB" sz="2200" i="1">
                              <a:latin typeface="Cambria Math" panose="02040503050406030204" pitchFamily="18" charset="0"/>
                            </a:rPr>
                          </m:ctrlPr>
                        </m:fPr>
                        <m:num>
                          <m:r>
                            <a:rPr lang="en-GB" sz="2200" i="1">
                              <a:latin typeface="Cambria Math" panose="02040503050406030204" pitchFamily="18" charset="0"/>
                            </a:rPr>
                            <m:t>𝑋</m:t>
                          </m:r>
                          <m:r>
                            <a:rPr lang="en-GB" sz="2200" i="1">
                              <a:latin typeface="Cambria Math" panose="02040503050406030204" pitchFamily="18" charset="0"/>
                            </a:rPr>
                            <m:t>−</m:t>
                          </m:r>
                          <m:acc>
                            <m:accPr>
                              <m:chr m:val="̅"/>
                              <m:ctrlPr>
                                <a:rPr lang="en-GB" sz="2200" i="1">
                                  <a:latin typeface="Cambria Math" panose="02040503050406030204" pitchFamily="18" charset="0"/>
                                </a:rPr>
                              </m:ctrlPr>
                            </m:accPr>
                            <m:e>
                              <m:r>
                                <a:rPr lang="en-GB" sz="2200" i="1">
                                  <a:latin typeface="Cambria Math" panose="02040503050406030204" pitchFamily="18" charset="0"/>
                                </a:rPr>
                                <m:t>𝑋</m:t>
                              </m:r>
                            </m:e>
                          </m:acc>
                        </m:num>
                        <m:den>
                          <m:r>
                            <a:rPr lang="en-GB" sz="2200" i="1">
                              <a:latin typeface="Cambria Math" panose="02040503050406030204" pitchFamily="18" charset="0"/>
                            </a:rPr>
                            <m:t>𝑠</m:t>
                          </m:r>
                        </m:den>
                      </m:f>
                    </m:oMath>
                  </m:oMathPara>
                </a14:m>
                <a:endParaRPr lang="en-GB" sz="2200" dirty="0"/>
              </a:p>
              <a:p>
                <a:pPr lvl="0"/>
                <a:endParaRPr lang="en-GB" dirty="0"/>
              </a:p>
            </p:txBody>
          </p:sp>
        </mc:Choice>
        <mc:Fallback xmlns="">
          <p:sp>
            <p:nvSpPr>
              <p:cNvPr id="3" name="Content Placeholder 2">
                <a:extLst>
                  <a:ext uri="{FF2B5EF4-FFF2-40B4-BE49-F238E27FC236}">
                    <a16:creationId xmlns:a16="http://schemas.microsoft.com/office/drawing/2014/main" id="{6B00EBB0-C201-4A10-94AA-7CB90BEB9D0A}"/>
                  </a:ext>
                </a:extLst>
              </p:cNvPr>
              <p:cNvSpPr>
                <a:spLocks noGrp="1" noRot="1" noChangeAspect="1" noMove="1" noResize="1" noEditPoints="1" noAdjustHandles="1" noChangeArrowheads="1" noChangeShapeType="1" noTextEdit="1"/>
              </p:cNvSpPr>
              <p:nvPr>
                <p:ph idx="1"/>
              </p:nvPr>
            </p:nvSpPr>
            <p:spPr>
              <a:xfrm>
                <a:off x="628650" y="2234153"/>
                <a:ext cx="7886700" cy="3872733"/>
              </a:xfrm>
              <a:blipFill>
                <a:blip r:embed="rId2"/>
                <a:stretch>
                  <a:fillRect l="-1447" t="-261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35</a:t>
            </a:fld>
            <a:endParaRPr lang="en-GB"/>
          </a:p>
        </p:txBody>
      </p:sp>
      <p:sp>
        <p:nvSpPr>
          <p:cNvPr id="5" name="Rectangle 4">
            <a:extLst>
              <a:ext uri="{FF2B5EF4-FFF2-40B4-BE49-F238E27FC236}">
                <a16:creationId xmlns:a16="http://schemas.microsoft.com/office/drawing/2014/main" id="{E54A7524-1118-D041-A93C-C95E200B78DA}"/>
              </a:ext>
            </a:extLst>
          </p:cNvPr>
          <p:cNvSpPr/>
          <p:nvPr/>
        </p:nvSpPr>
        <p:spPr>
          <a:xfrm>
            <a:off x="770350" y="5867353"/>
            <a:ext cx="7283886" cy="430887"/>
          </a:xfrm>
          <a:prstGeom prst="rect">
            <a:avLst/>
          </a:prstGeom>
          <a:ln>
            <a:solidFill>
              <a:srgbClr val="B5121B"/>
            </a:solidFill>
          </a:ln>
        </p:spPr>
        <p:txBody>
          <a:bodyPr wrap="square">
            <a:spAutoFit/>
          </a:bodyPr>
          <a:lstStyle/>
          <a:p>
            <a:r>
              <a:rPr lang="en-GB" sz="2200" dirty="0"/>
              <a:t>How many SDs is the raw score above or below the mean M?</a:t>
            </a:r>
          </a:p>
        </p:txBody>
      </p:sp>
    </p:spTree>
    <p:extLst>
      <p:ext uri="{BB962C8B-B14F-4D97-AF65-F5344CB8AC3E}">
        <p14:creationId xmlns:p14="http://schemas.microsoft.com/office/powerpoint/2010/main" val="4066969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An example (handout task 1)</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3943350" cy="3872733"/>
              </a:xfrm>
            </p:spPr>
            <p:txBody>
              <a:bodyPr>
                <a:noAutofit/>
              </a:bodyPr>
              <a:lstStyle/>
              <a:p>
                <a:pPr marL="0" indent="0">
                  <a:buNone/>
                </a:pPr>
                <a:r>
                  <a:rPr lang="en-GB" sz="2500" dirty="0"/>
                  <a:t>Assume the following: </a:t>
                </a:r>
              </a:p>
              <a:p>
                <a:r>
                  <a:rPr lang="en-GB" sz="2500" dirty="0"/>
                  <a:t>Mean (</a:t>
                </a:r>
                <a14:m>
                  <m:oMath xmlns:m="http://schemas.openxmlformats.org/officeDocument/2006/math">
                    <m:acc>
                      <m:accPr>
                        <m:chr m:val="̅"/>
                        <m:ctrlPr>
                          <a:rPr lang="en-GB" sz="2500" i="1">
                            <a:latin typeface="Cambria Math" panose="02040503050406030204" pitchFamily="18" charset="0"/>
                          </a:rPr>
                        </m:ctrlPr>
                      </m:accPr>
                      <m:e>
                        <m:r>
                          <a:rPr lang="en-GB" sz="2500" i="1">
                            <a:latin typeface="Cambria Math" panose="02040503050406030204" pitchFamily="18" charset="0"/>
                          </a:rPr>
                          <m:t>𝑋</m:t>
                        </m:r>
                      </m:e>
                    </m:acc>
                    <m:r>
                      <a:rPr lang="en-GB" sz="2500" b="0" i="1" smtClean="0">
                        <a:latin typeface="Cambria Math" panose="02040503050406030204" pitchFamily="18" charset="0"/>
                      </a:rPr>
                      <m:t>)</m:t>
                    </m:r>
                  </m:oMath>
                </a14:m>
                <a:r>
                  <a:rPr lang="en-GB" sz="2500" dirty="0"/>
                  <a:t> 40 and SD (s) 8.</a:t>
                </a:r>
              </a:p>
              <a:p>
                <a:r>
                  <a:rPr lang="en-GB" sz="2500" dirty="0"/>
                  <a:t>Three raw scores:</a:t>
                </a:r>
                <a:br>
                  <a:rPr lang="en-GB" sz="2500" dirty="0"/>
                </a:br>
                <a:r>
                  <a:rPr lang="en-GB" sz="2500" dirty="0"/>
                  <a:t>36, 42, and 50.</a:t>
                </a:r>
              </a:p>
              <a:p>
                <a:endParaRPr lang="en-GB" sz="2500" dirty="0"/>
              </a:p>
              <a:p>
                <a:pPr marL="0" indent="0">
                  <a:buNone/>
                </a:pPr>
                <a:r>
                  <a:rPr lang="en-GB" sz="2500" dirty="0"/>
                  <a:t>Now apply the formula.</a:t>
                </a:r>
              </a:p>
              <a:p>
                <a:pPr marL="0" indent="0">
                  <a:buNone/>
                </a:pPr>
                <a:endParaRPr lang="en-GB" sz="2500" dirty="0"/>
              </a:p>
              <a:p>
                <a:pPr marL="0" indent="0">
                  <a:buNone/>
                </a:pPr>
                <a:r>
                  <a:rPr lang="en-GB" sz="2500" dirty="0"/>
                  <a:t>The z-scores for the three raw scores: -0.50, 0.25, 1.25.</a:t>
                </a:r>
              </a:p>
            </p:txBody>
          </p:sp>
        </mc:Choice>
        <mc:Fallback>
          <p:sp>
            <p:nvSpPr>
              <p:cNvPr id="3" name="Content Placeholder 2">
                <a:extLst>
                  <a:ext uri="{FF2B5EF4-FFF2-40B4-BE49-F238E27FC236}">
                    <a16:creationId xmlns:a16="http://schemas.microsoft.com/office/drawing/2014/main" id="{6B00EBB0-C201-4A10-94AA-7CB90BEB9D0A}"/>
                  </a:ext>
                </a:extLst>
              </p:cNvPr>
              <p:cNvSpPr>
                <a:spLocks noGrp="1" noRot="1" noChangeAspect="1" noMove="1" noResize="1" noEditPoints="1" noAdjustHandles="1" noChangeArrowheads="1" noChangeShapeType="1" noTextEdit="1"/>
              </p:cNvSpPr>
              <p:nvPr>
                <p:ph idx="1"/>
              </p:nvPr>
            </p:nvSpPr>
            <p:spPr>
              <a:xfrm>
                <a:off x="628650" y="2234153"/>
                <a:ext cx="3943350" cy="3872733"/>
              </a:xfrm>
              <a:blipFill>
                <a:blip r:embed="rId2"/>
                <a:stretch>
                  <a:fillRect l="-2572" t="-2288" r="-322" b="-522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36</a:t>
            </a:fld>
            <a:endParaRPr lang="en-GB"/>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13D3B918-5088-7D47-B3B3-7A87386DDDD1}"/>
                  </a:ext>
                </a:extLst>
              </p:cNvPr>
              <p:cNvSpPr/>
              <p:nvPr/>
            </p:nvSpPr>
            <p:spPr>
              <a:xfrm>
                <a:off x="4415617" y="4293558"/>
                <a:ext cx="1533690" cy="7713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GB" sz="2200" i="1">
                          <a:latin typeface="Cambria Math" panose="02040503050406030204" pitchFamily="18" charset="0"/>
                        </a:rPr>
                        <m:t>𝑧</m:t>
                      </m:r>
                      <m:r>
                        <a:rPr lang="en-GB" sz="2200" i="1">
                          <a:latin typeface="Cambria Math" panose="02040503050406030204" pitchFamily="18" charset="0"/>
                        </a:rPr>
                        <m:t>= </m:t>
                      </m:r>
                      <m:f>
                        <m:fPr>
                          <m:ctrlPr>
                            <a:rPr lang="en-GB" sz="2200" i="1">
                              <a:latin typeface="Cambria Math" panose="02040503050406030204" pitchFamily="18" charset="0"/>
                            </a:rPr>
                          </m:ctrlPr>
                        </m:fPr>
                        <m:num>
                          <m:r>
                            <a:rPr lang="en-GB" sz="2200" i="1">
                              <a:latin typeface="Cambria Math" panose="02040503050406030204" pitchFamily="18" charset="0"/>
                            </a:rPr>
                            <m:t>𝑋</m:t>
                          </m:r>
                          <m:r>
                            <a:rPr lang="en-GB" sz="2200" i="1">
                              <a:latin typeface="Cambria Math" panose="02040503050406030204" pitchFamily="18" charset="0"/>
                            </a:rPr>
                            <m:t>−</m:t>
                          </m:r>
                          <m:acc>
                            <m:accPr>
                              <m:chr m:val="̅"/>
                              <m:ctrlPr>
                                <a:rPr lang="en-GB" sz="2200" i="1">
                                  <a:latin typeface="Cambria Math" panose="02040503050406030204" pitchFamily="18" charset="0"/>
                                </a:rPr>
                              </m:ctrlPr>
                            </m:accPr>
                            <m:e>
                              <m:r>
                                <a:rPr lang="en-GB" sz="2200" i="1">
                                  <a:latin typeface="Cambria Math" panose="02040503050406030204" pitchFamily="18" charset="0"/>
                                </a:rPr>
                                <m:t>𝑋</m:t>
                              </m:r>
                            </m:e>
                          </m:acc>
                        </m:num>
                        <m:den>
                          <m:r>
                            <a:rPr lang="en-GB" sz="2200" i="1">
                              <a:latin typeface="Cambria Math" panose="02040503050406030204" pitchFamily="18" charset="0"/>
                            </a:rPr>
                            <m:t>𝑠</m:t>
                          </m:r>
                        </m:den>
                      </m:f>
                    </m:oMath>
                  </m:oMathPara>
                </a14:m>
                <a:endParaRPr lang="en-US" sz="2200" dirty="0"/>
              </a:p>
            </p:txBody>
          </p:sp>
        </mc:Choice>
        <mc:Fallback>
          <p:sp>
            <p:nvSpPr>
              <p:cNvPr id="5" name="Rectangle 4">
                <a:extLst>
                  <a:ext uri="{FF2B5EF4-FFF2-40B4-BE49-F238E27FC236}">
                    <a16:creationId xmlns:a16="http://schemas.microsoft.com/office/drawing/2014/main" id="{13D3B918-5088-7D47-B3B3-7A87386DDDD1}"/>
                  </a:ext>
                </a:extLst>
              </p:cNvPr>
              <p:cNvSpPr>
                <a:spLocks noRot="1" noChangeAspect="1" noMove="1" noResize="1" noEditPoints="1" noAdjustHandles="1" noChangeArrowheads="1" noChangeShapeType="1" noTextEdit="1"/>
              </p:cNvSpPr>
              <p:nvPr/>
            </p:nvSpPr>
            <p:spPr>
              <a:xfrm>
                <a:off x="4415617" y="4293558"/>
                <a:ext cx="1533690" cy="7713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78F62166-1481-C842-9035-755FA2ECA5B7}"/>
                  </a:ext>
                </a:extLst>
              </p:cNvPr>
              <p:cNvSpPr/>
              <p:nvPr/>
            </p:nvSpPr>
            <p:spPr>
              <a:xfrm>
                <a:off x="6074565" y="3193436"/>
                <a:ext cx="3219745" cy="2490105"/>
              </a:xfrm>
              <a:prstGeom prst="rect">
                <a:avLst/>
              </a:prstGeom>
            </p:spPr>
            <p:txBody>
              <a:bodyPr wrap="square">
                <a:spAutoFit/>
              </a:bodyPr>
              <a:lstStyle/>
              <a:p>
                <a:endParaRPr lang="en-GB" dirty="0"/>
              </a:p>
              <a:p>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𝑧</m:t>
                          </m:r>
                        </m:e>
                        <m:sub>
                          <m:r>
                            <a:rPr lang="en-GB" i="1">
                              <a:latin typeface="Cambria Math" panose="02040503050406030204" pitchFamily="18" charset="0"/>
                            </a:rPr>
                            <m:t>36</m:t>
                          </m:r>
                        </m:sub>
                      </m:sSub>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36−40</m:t>
                          </m:r>
                        </m:num>
                        <m:den>
                          <m:r>
                            <a:rPr lang="en-GB" b="0" i="1" smtClean="0">
                              <a:latin typeface="Cambria Math" panose="02040503050406030204" pitchFamily="18" charset="0"/>
                            </a:rPr>
                            <m:t>8</m:t>
                          </m:r>
                        </m:den>
                      </m:f>
                      <m:r>
                        <a:rPr lang="en-GB" i="1">
                          <a:latin typeface="Cambria Math" panose="02040503050406030204" pitchFamily="18" charset="0"/>
                        </a:rPr>
                        <m:t>= −0.50</m:t>
                      </m:r>
                    </m:oMath>
                  </m:oMathPara>
                </a14:m>
                <a:endParaRPr lang="en-GB" dirty="0"/>
              </a:p>
              <a:p>
                <a:endParaRPr lang="en-GB" dirty="0"/>
              </a:p>
              <a:p>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𝑧</m:t>
                          </m:r>
                        </m:e>
                        <m:sub>
                          <m:r>
                            <a:rPr lang="en-GB" i="1">
                              <a:latin typeface="Cambria Math" panose="02040503050406030204" pitchFamily="18" charset="0"/>
                            </a:rPr>
                            <m:t>42</m:t>
                          </m:r>
                        </m:sub>
                      </m:sSub>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42−40</m:t>
                          </m:r>
                        </m:num>
                        <m:den>
                          <m:r>
                            <a:rPr lang="en-GB" i="1">
                              <a:latin typeface="Cambria Math" panose="02040503050406030204" pitchFamily="18" charset="0"/>
                            </a:rPr>
                            <m:t>8</m:t>
                          </m:r>
                        </m:den>
                      </m:f>
                      <m:r>
                        <a:rPr lang="en-GB" i="1">
                          <a:latin typeface="Cambria Math" panose="02040503050406030204" pitchFamily="18" charset="0"/>
                        </a:rPr>
                        <m:t>= 0.25</m:t>
                      </m:r>
                    </m:oMath>
                  </m:oMathPara>
                </a14:m>
                <a:endParaRPr lang="en-GB" dirty="0"/>
              </a:p>
              <a:p>
                <a:endParaRPr lang="en-GB" dirty="0"/>
              </a:p>
              <a:p>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𝑧</m:t>
                          </m:r>
                        </m:e>
                        <m:sub>
                          <m:r>
                            <a:rPr lang="en-GB" i="1">
                              <a:latin typeface="Cambria Math" panose="02040503050406030204" pitchFamily="18" charset="0"/>
                            </a:rPr>
                            <m:t>50</m:t>
                          </m:r>
                        </m:sub>
                      </m:sSub>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50−40</m:t>
                          </m:r>
                        </m:num>
                        <m:den>
                          <m:r>
                            <a:rPr lang="en-GB" i="1">
                              <a:latin typeface="Cambria Math" panose="02040503050406030204" pitchFamily="18" charset="0"/>
                            </a:rPr>
                            <m:t>8</m:t>
                          </m:r>
                        </m:den>
                      </m:f>
                      <m:r>
                        <a:rPr lang="en-GB" i="1">
                          <a:latin typeface="Cambria Math" panose="02040503050406030204" pitchFamily="18" charset="0"/>
                        </a:rPr>
                        <m:t>= 1.25</m:t>
                      </m:r>
                    </m:oMath>
                  </m:oMathPara>
                </a14:m>
                <a:endParaRPr lang="en-GB" dirty="0"/>
              </a:p>
            </p:txBody>
          </p:sp>
        </mc:Choice>
        <mc:Fallback>
          <p:sp>
            <p:nvSpPr>
              <p:cNvPr id="6" name="Rectangle 5">
                <a:extLst>
                  <a:ext uri="{FF2B5EF4-FFF2-40B4-BE49-F238E27FC236}">
                    <a16:creationId xmlns:a16="http://schemas.microsoft.com/office/drawing/2014/main" id="{78F62166-1481-C842-9035-755FA2ECA5B7}"/>
                  </a:ext>
                </a:extLst>
              </p:cNvPr>
              <p:cNvSpPr>
                <a:spLocks noRot="1" noChangeAspect="1" noMove="1" noResize="1" noEditPoints="1" noAdjustHandles="1" noChangeArrowheads="1" noChangeShapeType="1" noTextEdit="1"/>
              </p:cNvSpPr>
              <p:nvPr/>
            </p:nvSpPr>
            <p:spPr>
              <a:xfrm>
                <a:off x="6074565" y="3193436"/>
                <a:ext cx="3219745" cy="2490105"/>
              </a:xfrm>
              <a:prstGeom prst="rect">
                <a:avLst/>
              </a:prstGeom>
              <a:blipFill>
                <a:blip r:embed="rId4"/>
                <a:stretch>
                  <a:fillRect/>
                </a:stretch>
              </a:blipFill>
            </p:spPr>
            <p:txBody>
              <a:bodyPr/>
              <a:lstStyle/>
              <a:p>
                <a:r>
                  <a:rPr lang="en-US">
                    <a:noFill/>
                  </a:rPr>
                  <a:t> </a:t>
                </a:r>
              </a:p>
            </p:txBody>
          </p:sp>
        </mc:Fallback>
      </mc:AlternateContent>
      <p:sp>
        <p:nvSpPr>
          <p:cNvPr id="7" name="Left Brace 6">
            <a:extLst>
              <a:ext uri="{FF2B5EF4-FFF2-40B4-BE49-F238E27FC236}">
                <a16:creationId xmlns:a16="http://schemas.microsoft.com/office/drawing/2014/main" id="{EABB2D35-1D83-134D-B625-0876F1FA98A0}"/>
              </a:ext>
            </a:extLst>
          </p:cNvPr>
          <p:cNvSpPr/>
          <p:nvPr/>
        </p:nvSpPr>
        <p:spPr>
          <a:xfrm>
            <a:off x="6100174" y="3436649"/>
            <a:ext cx="312595" cy="2330840"/>
          </a:xfrm>
          <a:prstGeom prst="leftBrace">
            <a:avLst/>
          </a:prstGeom>
          <a:ln>
            <a:solidFill>
              <a:srgbClr val="B5121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239399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r>
              <a:rPr lang="en-GB" dirty="0"/>
              <a:t>Interpreting z-scores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r>
                  <a:rPr lang="en-GB" dirty="0"/>
                  <a:t>Remember: In the standard normal distribution, the mean is 0.</a:t>
                </a:r>
              </a:p>
              <a:p>
                <a:endParaRPr lang="en-GB" sz="2400" dirty="0"/>
              </a:p>
              <a:p>
                <a:pPr marL="0" indent="0">
                  <a:buNone/>
                </a:pPr>
                <a14:m>
                  <m:oMathPara xmlns:m="http://schemas.openxmlformats.org/officeDocument/2006/math">
                    <m:oMathParaPr>
                      <m:jc m:val="centerGroup"/>
                    </m:oMathParaPr>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𝑧</m:t>
                          </m:r>
                        </m:e>
                        <m:sub>
                          <m:r>
                            <a:rPr lang="en-GB" sz="2400" i="1">
                              <a:latin typeface="Cambria Math" panose="02040503050406030204" pitchFamily="18" charset="0"/>
                            </a:rPr>
                            <m:t>36</m:t>
                          </m:r>
                        </m:sub>
                      </m:sSub>
                      <m:r>
                        <a:rPr lang="en-GB" sz="2400" i="1">
                          <a:latin typeface="Cambria Math" panose="02040503050406030204" pitchFamily="18" charset="0"/>
                        </a:rPr>
                        <m:t>=</m:t>
                      </m:r>
                      <m:f>
                        <m:fPr>
                          <m:ctrlPr>
                            <a:rPr lang="en-GB" sz="2400" i="1">
                              <a:latin typeface="Cambria Math" panose="02040503050406030204" pitchFamily="18" charset="0"/>
                            </a:rPr>
                          </m:ctrlPr>
                        </m:fPr>
                        <m:num>
                          <m:r>
                            <a:rPr lang="en-GB" sz="2400" i="1">
                              <a:latin typeface="Cambria Math" panose="02040503050406030204" pitchFamily="18" charset="0"/>
                            </a:rPr>
                            <m:t>36−40</m:t>
                          </m:r>
                        </m:num>
                        <m:den>
                          <m:r>
                            <a:rPr lang="en-GB" sz="2400" i="1">
                              <a:latin typeface="Cambria Math" panose="02040503050406030204" pitchFamily="18" charset="0"/>
                            </a:rPr>
                            <m:t>8</m:t>
                          </m:r>
                        </m:den>
                      </m:f>
                      <m:r>
                        <a:rPr lang="en-GB" sz="2400" i="1">
                          <a:latin typeface="Cambria Math" panose="02040503050406030204" pitchFamily="18" charset="0"/>
                        </a:rPr>
                        <m:t>= −0.50</m:t>
                      </m:r>
                    </m:oMath>
                  </m:oMathPara>
                </a14:m>
                <a:endParaRPr lang="en-GB" sz="2400" dirty="0"/>
              </a:p>
              <a:p>
                <a:pPr marL="0" indent="0">
                  <a:buNone/>
                </a:pPr>
                <a:endParaRPr lang="en-GB" sz="2400" dirty="0"/>
              </a:p>
              <a:p>
                <a:pPr marL="0" indent="0">
                  <a:buNone/>
                </a:pPr>
                <a14:m>
                  <m:oMathPara xmlns:m="http://schemas.openxmlformats.org/officeDocument/2006/math">
                    <m:oMathParaPr>
                      <m:jc m:val="centerGroup"/>
                    </m:oMathParaPr>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𝑧</m:t>
                          </m:r>
                        </m:e>
                        <m:sub>
                          <m:r>
                            <a:rPr lang="en-GB" sz="2400" i="1">
                              <a:latin typeface="Cambria Math" panose="02040503050406030204" pitchFamily="18" charset="0"/>
                            </a:rPr>
                            <m:t>42</m:t>
                          </m:r>
                        </m:sub>
                      </m:sSub>
                      <m:r>
                        <a:rPr lang="en-GB" sz="2400" i="1">
                          <a:latin typeface="Cambria Math" panose="02040503050406030204" pitchFamily="18" charset="0"/>
                        </a:rPr>
                        <m:t>=</m:t>
                      </m:r>
                      <m:f>
                        <m:fPr>
                          <m:ctrlPr>
                            <a:rPr lang="en-GB" sz="2400" i="1">
                              <a:latin typeface="Cambria Math" panose="02040503050406030204" pitchFamily="18" charset="0"/>
                            </a:rPr>
                          </m:ctrlPr>
                        </m:fPr>
                        <m:num>
                          <m:r>
                            <a:rPr lang="en-GB" sz="2400" i="1">
                              <a:latin typeface="Cambria Math" panose="02040503050406030204" pitchFamily="18" charset="0"/>
                            </a:rPr>
                            <m:t>42−40</m:t>
                          </m:r>
                        </m:num>
                        <m:den>
                          <m:r>
                            <a:rPr lang="en-GB" sz="2400" i="1">
                              <a:latin typeface="Cambria Math" panose="02040503050406030204" pitchFamily="18" charset="0"/>
                            </a:rPr>
                            <m:t>8</m:t>
                          </m:r>
                        </m:den>
                      </m:f>
                      <m:r>
                        <a:rPr lang="en-GB" sz="2400" i="1">
                          <a:latin typeface="Cambria Math" panose="02040503050406030204" pitchFamily="18" charset="0"/>
                        </a:rPr>
                        <m:t>= 0.25</m:t>
                      </m:r>
                    </m:oMath>
                  </m:oMathPara>
                </a14:m>
                <a:endParaRPr lang="en-GB" sz="2400" dirty="0"/>
              </a:p>
              <a:p>
                <a:pPr marL="0" indent="0">
                  <a:buNone/>
                </a:pPr>
                <a:endParaRPr lang="en-GB" sz="2400" dirty="0"/>
              </a:p>
              <a:p>
                <a:pPr marL="0" indent="0">
                  <a:buNone/>
                </a:pPr>
                <a14:m>
                  <m:oMathPara xmlns:m="http://schemas.openxmlformats.org/officeDocument/2006/math">
                    <m:oMathParaPr>
                      <m:jc m:val="centerGroup"/>
                    </m:oMathParaPr>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𝑧</m:t>
                          </m:r>
                        </m:e>
                        <m:sub>
                          <m:r>
                            <a:rPr lang="en-GB" sz="2400" i="1">
                              <a:latin typeface="Cambria Math" panose="02040503050406030204" pitchFamily="18" charset="0"/>
                            </a:rPr>
                            <m:t>50</m:t>
                          </m:r>
                        </m:sub>
                      </m:sSub>
                      <m:r>
                        <a:rPr lang="en-GB" sz="2400" i="1">
                          <a:latin typeface="Cambria Math" panose="02040503050406030204" pitchFamily="18" charset="0"/>
                        </a:rPr>
                        <m:t>=</m:t>
                      </m:r>
                      <m:f>
                        <m:fPr>
                          <m:ctrlPr>
                            <a:rPr lang="en-GB" sz="2400" i="1">
                              <a:latin typeface="Cambria Math" panose="02040503050406030204" pitchFamily="18" charset="0"/>
                            </a:rPr>
                          </m:ctrlPr>
                        </m:fPr>
                        <m:num>
                          <m:r>
                            <a:rPr lang="en-GB" sz="2400" i="1">
                              <a:latin typeface="Cambria Math" panose="02040503050406030204" pitchFamily="18" charset="0"/>
                            </a:rPr>
                            <m:t>50−40</m:t>
                          </m:r>
                        </m:num>
                        <m:den>
                          <m:r>
                            <a:rPr lang="en-GB" sz="2400" i="1">
                              <a:latin typeface="Cambria Math" panose="02040503050406030204" pitchFamily="18" charset="0"/>
                            </a:rPr>
                            <m:t>8</m:t>
                          </m:r>
                        </m:den>
                      </m:f>
                      <m:r>
                        <a:rPr lang="en-GB" sz="2400" i="1">
                          <a:latin typeface="Cambria Math" panose="02040503050406030204" pitchFamily="18" charset="0"/>
                        </a:rPr>
                        <m:t>= 1.25</m:t>
                      </m:r>
                    </m:oMath>
                  </m:oMathPara>
                </a14:m>
                <a:endParaRPr lang="en-GB" sz="2400" dirty="0"/>
              </a:p>
              <a:p>
                <a:pPr lvl="0"/>
                <a:endParaRPr lang="en-GB" dirty="0"/>
              </a:p>
            </p:txBody>
          </p:sp>
        </mc:Choice>
        <mc:Fallback xmlns="">
          <p:sp>
            <p:nvSpPr>
              <p:cNvPr id="3" name="Content Placeholder 2">
                <a:extLst>
                  <a:ext uri="{FF2B5EF4-FFF2-40B4-BE49-F238E27FC236}">
                    <a16:creationId xmlns:a16="http://schemas.microsoft.com/office/drawing/2014/main" id="{6B00EBB0-C201-4A10-94AA-7CB90BEB9D0A}"/>
                  </a:ext>
                </a:extLst>
              </p:cNvPr>
              <p:cNvSpPr>
                <a:spLocks noGrp="1" noRot="1" noChangeAspect="1" noMove="1" noResize="1" noEditPoints="1" noAdjustHandles="1" noChangeArrowheads="1" noChangeShapeType="1" noTextEdit="1"/>
              </p:cNvSpPr>
              <p:nvPr>
                <p:ph idx="1"/>
              </p:nvPr>
            </p:nvSpPr>
            <p:spPr>
              <a:xfrm>
                <a:off x="628650" y="2234153"/>
                <a:ext cx="7886700" cy="3872733"/>
              </a:xfrm>
              <a:blipFill>
                <a:blip r:embed="rId2"/>
                <a:stretch>
                  <a:fillRect l="-1447" t="-2288" b="-588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37</a:t>
            </a:fld>
            <a:endParaRPr lang="en-GB"/>
          </a:p>
        </p:txBody>
      </p:sp>
      <p:sp>
        <p:nvSpPr>
          <p:cNvPr id="5" name="TextBox 4">
            <a:extLst>
              <a:ext uri="{FF2B5EF4-FFF2-40B4-BE49-F238E27FC236}">
                <a16:creationId xmlns:a16="http://schemas.microsoft.com/office/drawing/2014/main" id="{C578567F-EF34-4340-9350-F40672CA93B6}"/>
              </a:ext>
            </a:extLst>
          </p:cNvPr>
          <p:cNvSpPr txBox="1"/>
          <p:nvPr/>
        </p:nvSpPr>
        <p:spPr>
          <a:xfrm>
            <a:off x="6231466" y="1544116"/>
            <a:ext cx="2048934" cy="369332"/>
          </a:xfrm>
          <a:prstGeom prst="rect">
            <a:avLst/>
          </a:prstGeom>
          <a:solidFill>
            <a:srgbClr val="C00000"/>
          </a:solidFill>
        </p:spPr>
        <p:txBody>
          <a:bodyPr wrap="square" rtlCol="0">
            <a:spAutoFit/>
          </a:bodyPr>
          <a:lstStyle/>
          <a:p>
            <a:pPr algn="ctr"/>
            <a:r>
              <a:rPr lang="en-US" dirty="0">
                <a:solidFill>
                  <a:schemeClr val="bg1"/>
                </a:solidFill>
              </a:rPr>
              <a:t>Handout task 1</a:t>
            </a:r>
          </a:p>
        </p:txBody>
      </p:sp>
    </p:spTree>
    <p:extLst>
      <p:ext uri="{BB962C8B-B14F-4D97-AF65-F5344CB8AC3E}">
        <p14:creationId xmlns:p14="http://schemas.microsoft.com/office/powerpoint/2010/main" val="5087321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What do these z-scores mean? </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5202524" cy="3872733"/>
          </a:xfrm>
        </p:spPr>
        <p:txBody>
          <a:bodyPr>
            <a:noAutofit/>
          </a:bodyPr>
          <a:lstStyle/>
          <a:p>
            <a:r>
              <a:rPr lang="en-GB" sz="2400" dirty="0"/>
              <a:t>Each z-score indicates how close or far a given raw score is from the mean.</a:t>
            </a:r>
          </a:p>
          <a:p>
            <a:r>
              <a:rPr lang="en-GB" sz="2400" dirty="0"/>
              <a:t>The mean in the standard normal distribution is 0.</a:t>
            </a:r>
          </a:p>
          <a:p>
            <a:r>
              <a:rPr lang="en-GB" sz="2400" dirty="0"/>
              <a:t>So, a z-score close to 0 is close to the mean.</a:t>
            </a:r>
          </a:p>
          <a:p>
            <a:r>
              <a:rPr lang="en-GB" sz="2400" dirty="0"/>
              <a:t>Negative z-score: To the left of the mean.</a:t>
            </a:r>
          </a:p>
          <a:p>
            <a:r>
              <a:rPr lang="en-GB" sz="2400" dirty="0"/>
              <a:t>Positive z-score: To the right of the mean.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38</a:t>
            </a:fld>
            <a:endParaRPr lang="en-GB"/>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A5DDC3F3-CB57-EC4E-A024-5139B904ACA5}"/>
                  </a:ext>
                </a:extLst>
              </p:cNvPr>
              <p:cNvSpPr/>
              <p:nvPr/>
            </p:nvSpPr>
            <p:spPr>
              <a:xfrm>
                <a:off x="5511234" y="2973187"/>
                <a:ext cx="3193799" cy="165910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𝑧</m:t>
                          </m:r>
                        </m:e>
                        <m:sub>
                          <m:r>
                            <a:rPr lang="en-GB" i="1">
                              <a:latin typeface="Cambria Math" panose="02040503050406030204" pitchFamily="18" charset="0"/>
                            </a:rPr>
                            <m:t>36</m:t>
                          </m:r>
                        </m:sub>
                      </m:sSub>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36−40</m:t>
                          </m:r>
                        </m:num>
                        <m:den>
                          <m:r>
                            <a:rPr lang="en-GB" i="1">
                              <a:latin typeface="Cambria Math" panose="02040503050406030204" pitchFamily="18" charset="0"/>
                            </a:rPr>
                            <m:t>8</m:t>
                          </m:r>
                        </m:den>
                      </m:f>
                      <m:r>
                        <a:rPr lang="en-GB" i="1">
                          <a:latin typeface="Cambria Math" panose="02040503050406030204" pitchFamily="18" charset="0"/>
                        </a:rPr>
                        <m:t>= −0.50</m:t>
                      </m:r>
                    </m:oMath>
                  </m:oMathPara>
                </a14:m>
                <a:endParaRPr lang="en-GB" dirty="0"/>
              </a:p>
              <a:p>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𝑧</m:t>
                          </m:r>
                        </m:e>
                        <m:sub>
                          <m:r>
                            <a:rPr lang="en-GB" i="1">
                              <a:latin typeface="Cambria Math" panose="02040503050406030204" pitchFamily="18" charset="0"/>
                            </a:rPr>
                            <m:t>42</m:t>
                          </m:r>
                        </m:sub>
                      </m:sSub>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42−40</m:t>
                          </m:r>
                        </m:num>
                        <m:den>
                          <m:r>
                            <a:rPr lang="en-GB" i="1">
                              <a:latin typeface="Cambria Math" panose="02040503050406030204" pitchFamily="18" charset="0"/>
                            </a:rPr>
                            <m:t>8</m:t>
                          </m:r>
                        </m:den>
                      </m:f>
                      <m:r>
                        <a:rPr lang="en-GB" i="1">
                          <a:latin typeface="Cambria Math" panose="02040503050406030204" pitchFamily="18" charset="0"/>
                        </a:rPr>
                        <m:t>= 0.25</m:t>
                      </m:r>
                    </m:oMath>
                  </m:oMathPara>
                </a14:m>
                <a:endParaRPr lang="en-GB" dirty="0"/>
              </a:p>
              <a:p>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𝑧</m:t>
                          </m:r>
                        </m:e>
                        <m:sub>
                          <m:r>
                            <a:rPr lang="en-GB" i="1">
                              <a:latin typeface="Cambria Math" panose="02040503050406030204" pitchFamily="18" charset="0"/>
                            </a:rPr>
                            <m:t>50</m:t>
                          </m:r>
                        </m:sub>
                      </m:sSub>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50−40</m:t>
                          </m:r>
                        </m:num>
                        <m:den>
                          <m:r>
                            <a:rPr lang="en-GB" i="1">
                              <a:latin typeface="Cambria Math" panose="02040503050406030204" pitchFamily="18" charset="0"/>
                            </a:rPr>
                            <m:t>8</m:t>
                          </m:r>
                        </m:den>
                      </m:f>
                      <m:r>
                        <a:rPr lang="en-GB" i="1">
                          <a:latin typeface="Cambria Math" panose="02040503050406030204" pitchFamily="18" charset="0"/>
                        </a:rPr>
                        <m:t>= 1.25</m:t>
                      </m:r>
                    </m:oMath>
                  </m:oMathPara>
                </a14:m>
                <a:endParaRPr lang="en-GB" dirty="0"/>
              </a:p>
            </p:txBody>
          </p:sp>
        </mc:Choice>
        <mc:Fallback>
          <p:sp>
            <p:nvSpPr>
              <p:cNvPr id="5" name="Rectangle 4">
                <a:extLst>
                  <a:ext uri="{FF2B5EF4-FFF2-40B4-BE49-F238E27FC236}">
                    <a16:creationId xmlns:a16="http://schemas.microsoft.com/office/drawing/2014/main" id="{A5DDC3F3-CB57-EC4E-A024-5139B904ACA5}"/>
                  </a:ext>
                </a:extLst>
              </p:cNvPr>
              <p:cNvSpPr>
                <a:spLocks noRot="1" noChangeAspect="1" noMove="1" noResize="1" noEditPoints="1" noAdjustHandles="1" noChangeArrowheads="1" noChangeShapeType="1" noTextEdit="1"/>
              </p:cNvSpPr>
              <p:nvPr/>
            </p:nvSpPr>
            <p:spPr>
              <a:xfrm>
                <a:off x="5511234" y="2973187"/>
                <a:ext cx="3193799" cy="1659109"/>
              </a:xfrm>
              <a:prstGeom prst="rect">
                <a:avLst/>
              </a:prstGeom>
              <a:blipFill>
                <a:blip r:embed="rId2"/>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EB134870-56EE-A345-A061-72D115AC3F37}"/>
              </a:ext>
            </a:extLst>
          </p:cNvPr>
          <p:cNvSpPr/>
          <p:nvPr/>
        </p:nvSpPr>
        <p:spPr>
          <a:xfrm>
            <a:off x="7164331" y="5175760"/>
            <a:ext cx="1578835" cy="923330"/>
          </a:xfrm>
          <a:prstGeom prst="rect">
            <a:avLst/>
          </a:prstGeom>
        </p:spPr>
        <p:txBody>
          <a:bodyPr wrap="square">
            <a:spAutoFit/>
          </a:bodyPr>
          <a:lstStyle/>
          <a:p>
            <a:r>
              <a:rPr lang="en-GB" dirty="0"/>
              <a:t>1.25 SDs from the mean (to the right).</a:t>
            </a:r>
          </a:p>
        </p:txBody>
      </p:sp>
      <p:cxnSp>
        <p:nvCxnSpPr>
          <p:cNvPr id="8" name="Straight Arrow Connector 7">
            <a:extLst>
              <a:ext uri="{FF2B5EF4-FFF2-40B4-BE49-F238E27FC236}">
                <a16:creationId xmlns:a16="http://schemas.microsoft.com/office/drawing/2014/main" id="{A67922B8-205D-E34D-8836-414CA2B8858D}"/>
              </a:ext>
            </a:extLst>
          </p:cNvPr>
          <p:cNvCxnSpPr>
            <a:stCxn id="6" idx="0"/>
          </p:cNvCxnSpPr>
          <p:nvPr/>
        </p:nvCxnSpPr>
        <p:spPr>
          <a:xfrm flipV="1">
            <a:off x="7953749" y="4521894"/>
            <a:ext cx="278" cy="653866"/>
          </a:xfrm>
          <a:prstGeom prst="straightConnector1">
            <a:avLst/>
          </a:prstGeom>
          <a:ln>
            <a:solidFill>
              <a:srgbClr val="B5121B"/>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A6A5FCD-BB81-8F43-9BE7-BA8610697AB2}"/>
              </a:ext>
            </a:extLst>
          </p:cNvPr>
          <p:cNvSpPr/>
          <p:nvPr/>
        </p:nvSpPr>
        <p:spPr>
          <a:xfrm>
            <a:off x="6663847" y="1770457"/>
            <a:ext cx="2023121" cy="646331"/>
          </a:xfrm>
          <a:prstGeom prst="rect">
            <a:avLst/>
          </a:prstGeom>
        </p:spPr>
        <p:txBody>
          <a:bodyPr wrap="square">
            <a:spAutoFit/>
          </a:bodyPr>
          <a:lstStyle/>
          <a:p>
            <a:r>
              <a:rPr lang="en-GB" dirty="0"/>
              <a:t>0.5 SDs from the mean (to the left).</a:t>
            </a:r>
          </a:p>
        </p:txBody>
      </p:sp>
      <p:cxnSp>
        <p:nvCxnSpPr>
          <p:cNvPr id="10" name="Straight Arrow Connector 9">
            <a:extLst>
              <a:ext uri="{FF2B5EF4-FFF2-40B4-BE49-F238E27FC236}">
                <a16:creationId xmlns:a16="http://schemas.microsoft.com/office/drawing/2014/main" id="{3814D7CA-948D-7E47-A67D-94A840F1CEC7}"/>
              </a:ext>
            </a:extLst>
          </p:cNvPr>
          <p:cNvCxnSpPr>
            <a:cxnSpLocks/>
          </p:cNvCxnSpPr>
          <p:nvPr/>
        </p:nvCxnSpPr>
        <p:spPr>
          <a:xfrm>
            <a:off x="7953748" y="2429723"/>
            <a:ext cx="278" cy="653866"/>
          </a:xfrm>
          <a:prstGeom prst="straightConnector1">
            <a:avLst/>
          </a:prstGeom>
          <a:ln>
            <a:solidFill>
              <a:srgbClr val="B5121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7436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r>
              <a:rPr lang="en-GB" dirty="0"/>
              <a:t>Let’s inspect the three z-scores via ESCI.</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39</a:t>
            </a:fld>
            <a:endParaRPr lang="en-GB"/>
          </a:p>
        </p:txBody>
      </p:sp>
      <p:sp>
        <p:nvSpPr>
          <p:cNvPr id="5" name="TextBox 4">
            <a:extLst>
              <a:ext uri="{FF2B5EF4-FFF2-40B4-BE49-F238E27FC236}">
                <a16:creationId xmlns:a16="http://schemas.microsoft.com/office/drawing/2014/main" id="{C578567F-EF34-4340-9350-F40672CA93B6}"/>
              </a:ext>
            </a:extLst>
          </p:cNvPr>
          <p:cNvSpPr txBox="1"/>
          <p:nvPr/>
        </p:nvSpPr>
        <p:spPr>
          <a:xfrm>
            <a:off x="6231466" y="1544116"/>
            <a:ext cx="2048934" cy="369332"/>
          </a:xfrm>
          <a:prstGeom prst="rect">
            <a:avLst/>
          </a:prstGeom>
          <a:solidFill>
            <a:srgbClr val="C00000"/>
          </a:solidFill>
        </p:spPr>
        <p:txBody>
          <a:bodyPr wrap="square" rtlCol="0">
            <a:spAutoFit/>
          </a:bodyPr>
          <a:lstStyle/>
          <a:p>
            <a:pPr algn="ctr"/>
            <a:r>
              <a:rPr lang="en-US" dirty="0">
                <a:solidFill>
                  <a:schemeClr val="bg1"/>
                </a:solidFill>
              </a:rPr>
              <a:t>Handout task 1</a:t>
            </a:r>
          </a:p>
        </p:txBody>
      </p:sp>
      <p:pic>
        <p:nvPicPr>
          <p:cNvPr id="6" name="Picture 5">
            <a:extLst>
              <a:ext uri="{FF2B5EF4-FFF2-40B4-BE49-F238E27FC236}">
                <a16:creationId xmlns:a16="http://schemas.microsoft.com/office/drawing/2014/main" id="{AE07B0D3-5258-1E46-8061-CAF8339FD262}"/>
              </a:ext>
            </a:extLst>
          </p:cNvPr>
          <p:cNvPicPr>
            <a:picLocks noChangeAspect="1"/>
          </p:cNvPicPr>
          <p:nvPr/>
        </p:nvPicPr>
        <p:blipFill rotWithShape="1">
          <a:blip r:embed="rId2"/>
          <a:srcRect l="27842"/>
          <a:stretch/>
        </p:blipFill>
        <p:spPr>
          <a:xfrm>
            <a:off x="207595" y="2087184"/>
            <a:ext cx="2880000" cy="2186929"/>
          </a:xfrm>
          <a:prstGeom prst="rect">
            <a:avLst/>
          </a:prstGeom>
        </p:spPr>
      </p:pic>
      <p:pic>
        <p:nvPicPr>
          <p:cNvPr id="7" name="Picture 6">
            <a:extLst>
              <a:ext uri="{FF2B5EF4-FFF2-40B4-BE49-F238E27FC236}">
                <a16:creationId xmlns:a16="http://schemas.microsoft.com/office/drawing/2014/main" id="{10F6AEE1-161F-1A42-A003-BE897E50AECB}"/>
              </a:ext>
            </a:extLst>
          </p:cNvPr>
          <p:cNvPicPr>
            <a:picLocks noChangeAspect="1"/>
          </p:cNvPicPr>
          <p:nvPr/>
        </p:nvPicPr>
        <p:blipFill rotWithShape="1">
          <a:blip r:embed="rId3"/>
          <a:srcRect l="28283"/>
          <a:stretch/>
        </p:blipFill>
        <p:spPr>
          <a:xfrm>
            <a:off x="3087595" y="2089822"/>
            <a:ext cx="2880000" cy="2200389"/>
          </a:xfrm>
          <a:prstGeom prst="rect">
            <a:avLst/>
          </a:prstGeom>
        </p:spPr>
      </p:pic>
      <p:pic>
        <p:nvPicPr>
          <p:cNvPr id="8" name="Picture 7">
            <a:extLst>
              <a:ext uri="{FF2B5EF4-FFF2-40B4-BE49-F238E27FC236}">
                <a16:creationId xmlns:a16="http://schemas.microsoft.com/office/drawing/2014/main" id="{95AB160F-3B88-CA43-9A98-B12DF8A41C06}"/>
              </a:ext>
            </a:extLst>
          </p:cNvPr>
          <p:cNvPicPr>
            <a:picLocks noChangeAspect="1"/>
          </p:cNvPicPr>
          <p:nvPr/>
        </p:nvPicPr>
        <p:blipFill rotWithShape="1">
          <a:blip r:embed="rId4"/>
          <a:srcRect l="28279"/>
          <a:stretch/>
        </p:blipFill>
        <p:spPr>
          <a:xfrm>
            <a:off x="5967595" y="2089931"/>
            <a:ext cx="2880000" cy="2200280"/>
          </a:xfrm>
          <a:prstGeom prst="rect">
            <a:avLst/>
          </a:prstGeom>
        </p:spPr>
      </p:pic>
      <p:pic>
        <p:nvPicPr>
          <p:cNvPr id="9" name="Picture 8">
            <a:extLst>
              <a:ext uri="{FF2B5EF4-FFF2-40B4-BE49-F238E27FC236}">
                <a16:creationId xmlns:a16="http://schemas.microsoft.com/office/drawing/2014/main" id="{153A2C9A-71E5-764F-B2A0-3B1A24BEDFBF}"/>
              </a:ext>
            </a:extLst>
          </p:cNvPr>
          <p:cNvPicPr>
            <a:picLocks noChangeAspect="1"/>
          </p:cNvPicPr>
          <p:nvPr/>
        </p:nvPicPr>
        <p:blipFill rotWithShape="1">
          <a:blip r:embed="rId2"/>
          <a:srcRect r="71530"/>
          <a:stretch/>
        </p:blipFill>
        <p:spPr>
          <a:xfrm>
            <a:off x="-4758237" y="-1144047"/>
            <a:ext cx="2603292" cy="5010323"/>
          </a:xfrm>
          <a:prstGeom prst="rect">
            <a:avLst/>
          </a:prstGeom>
        </p:spPr>
      </p:pic>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CDD23184-B7DD-9540-9E9C-B00335AE06C9}"/>
                  </a:ext>
                </a:extLst>
              </p:cNvPr>
              <p:cNvSpPr/>
              <p:nvPr/>
            </p:nvSpPr>
            <p:spPr>
              <a:xfrm>
                <a:off x="492476" y="4391718"/>
                <a:ext cx="2325187" cy="5549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1600" i="1">
                              <a:latin typeface="Cambria Math" panose="02040503050406030204" pitchFamily="18" charset="0"/>
                            </a:rPr>
                          </m:ctrlPr>
                        </m:sSubPr>
                        <m:e>
                          <m:r>
                            <a:rPr lang="en-GB" sz="1600" i="1">
                              <a:latin typeface="Cambria Math" panose="02040503050406030204" pitchFamily="18" charset="0"/>
                            </a:rPr>
                            <m:t>𝑧</m:t>
                          </m:r>
                        </m:e>
                        <m:sub>
                          <m:r>
                            <a:rPr lang="en-GB" sz="1600" i="1">
                              <a:latin typeface="Cambria Math" panose="02040503050406030204" pitchFamily="18" charset="0"/>
                            </a:rPr>
                            <m:t>36</m:t>
                          </m:r>
                        </m:sub>
                      </m:sSub>
                      <m:r>
                        <a:rPr lang="en-GB" sz="1600" i="1">
                          <a:latin typeface="Cambria Math" panose="02040503050406030204" pitchFamily="18" charset="0"/>
                        </a:rPr>
                        <m:t>=</m:t>
                      </m:r>
                      <m:f>
                        <m:fPr>
                          <m:ctrlPr>
                            <a:rPr lang="en-GB" sz="1600" i="1">
                              <a:latin typeface="Cambria Math" panose="02040503050406030204" pitchFamily="18" charset="0"/>
                            </a:rPr>
                          </m:ctrlPr>
                        </m:fPr>
                        <m:num>
                          <m:r>
                            <a:rPr lang="en-GB" sz="1600" i="1">
                              <a:latin typeface="Cambria Math" panose="02040503050406030204" pitchFamily="18" charset="0"/>
                            </a:rPr>
                            <m:t>36−40</m:t>
                          </m:r>
                        </m:num>
                        <m:den>
                          <m:r>
                            <a:rPr lang="en-GB" sz="1600" i="1">
                              <a:latin typeface="Cambria Math" panose="02040503050406030204" pitchFamily="18" charset="0"/>
                            </a:rPr>
                            <m:t>8</m:t>
                          </m:r>
                        </m:den>
                      </m:f>
                      <m:r>
                        <a:rPr lang="en-GB" sz="1600" i="1">
                          <a:latin typeface="Cambria Math" panose="02040503050406030204" pitchFamily="18" charset="0"/>
                        </a:rPr>
                        <m:t>= −0.50</m:t>
                      </m:r>
                    </m:oMath>
                  </m:oMathPara>
                </a14:m>
                <a:endParaRPr lang="en-GB" sz="1600" dirty="0"/>
              </a:p>
            </p:txBody>
          </p:sp>
        </mc:Choice>
        <mc:Fallback xmlns="">
          <p:sp>
            <p:nvSpPr>
              <p:cNvPr id="13" name="Rectangle 12">
                <a:extLst>
                  <a:ext uri="{FF2B5EF4-FFF2-40B4-BE49-F238E27FC236}">
                    <a16:creationId xmlns:a16="http://schemas.microsoft.com/office/drawing/2014/main" id="{CDD23184-B7DD-9540-9E9C-B00335AE06C9}"/>
                  </a:ext>
                </a:extLst>
              </p:cNvPr>
              <p:cNvSpPr>
                <a:spLocks noRot="1" noChangeAspect="1" noMove="1" noResize="1" noEditPoints="1" noAdjustHandles="1" noChangeArrowheads="1" noChangeShapeType="1" noTextEdit="1"/>
              </p:cNvSpPr>
              <p:nvPr/>
            </p:nvSpPr>
            <p:spPr>
              <a:xfrm>
                <a:off x="492476" y="4391718"/>
                <a:ext cx="2325187" cy="55496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B7724C68-1DEC-F648-9070-410D45771B26}"/>
                  </a:ext>
                </a:extLst>
              </p:cNvPr>
              <p:cNvSpPr/>
              <p:nvPr/>
            </p:nvSpPr>
            <p:spPr>
              <a:xfrm>
                <a:off x="3565171" y="4391718"/>
                <a:ext cx="2171299" cy="5549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1600" i="1">
                              <a:latin typeface="Cambria Math" panose="02040503050406030204" pitchFamily="18" charset="0"/>
                            </a:rPr>
                          </m:ctrlPr>
                        </m:sSubPr>
                        <m:e>
                          <m:r>
                            <a:rPr lang="en-GB" sz="1600" i="1">
                              <a:latin typeface="Cambria Math" panose="02040503050406030204" pitchFamily="18" charset="0"/>
                            </a:rPr>
                            <m:t>𝑧</m:t>
                          </m:r>
                        </m:e>
                        <m:sub>
                          <m:r>
                            <a:rPr lang="en-GB" sz="1600" i="1">
                              <a:latin typeface="Cambria Math" panose="02040503050406030204" pitchFamily="18" charset="0"/>
                            </a:rPr>
                            <m:t>42</m:t>
                          </m:r>
                        </m:sub>
                      </m:sSub>
                      <m:r>
                        <a:rPr lang="en-GB" sz="1600" i="1">
                          <a:latin typeface="Cambria Math" panose="02040503050406030204" pitchFamily="18" charset="0"/>
                        </a:rPr>
                        <m:t>=</m:t>
                      </m:r>
                      <m:f>
                        <m:fPr>
                          <m:ctrlPr>
                            <a:rPr lang="en-GB" sz="1600" i="1">
                              <a:latin typeface="Cambria Math" panose="02040503050406030204" pitchFamily="18" charset="0"/>
                            </a:rPr>
                          </m:ctrlPr>
                        </m:fPr>
                        <m:num>
                          <m:r>
                            <a:rPr lang="en-GB" sz="1600" i="1">
                              <a:latin typeface="Cambria Math" panose="02040503050406030204" pitchFamily="18" charset="0"/>
                            </a:rPr>
                            <m:t>42−40</m:t>
                          </m:r>
                        </m:num>
                        <m:den>
                          <m:r>
                            <a:rPr lang="en-GB" sz="1600" i="1">
                              <a:latin typeface="Cambria Math" panose="02040503050406030204" pitchFamily="18" charset="0"/>
                            </a:rPr>
                            <m:t>8</m:t>
                          </m:r>
                        </m:den>
                      </m:f>
                      <m:r>
                        <a:rPr lang="en-GB" sz="1600" i="1">
                          <a:latin typeface="Cambria Math" panose="02040503050406030204" pitchFamily="18" charset="0"/>
                        </a:rPr>
                        <m:t>= 0.25</m:t>
                      </m:r>
                    </m:oMath>
                  </m:oMathPara>
                </a14:m>
                <a:endParaRPr lang="en-GB" sz="1600" dirty="0"/>
              </a:p>
            </p:txBody>
          </p:sp>
        </mc:Choice>
        <mc:Fallback xmlns="">
          <p:sp>
            <p:nvSpPr>
              <p:cNvPr id="14" name="Rectangle 13">
                <a:extLst>
                  <a:ext uri="{FF2B5EF4-FFF2-40B4-BE49-F238E27FC236}">
                    <a16:creationId xmlns:a16="http://schemas.microsoft.com/office/drawing/2014/main" id="{B7724C68-1DEC-F648-9070-410D45771B26}"/>
                  </a:ext>
                </a:extLst>
              </p:cNvPr>
              <p:cNvSpPr>
                <a:spLocks noRot="1" noChangeAspect="1" noMove="1" noResize="1" noEditPoints="1" noAdjustHandles="1" noChangeArrowheads="1" noChangeShapeType="1" noTextEdit="1"/>
              </p:cNvSpPr>
              <p:nvPr/>
            </p:nvSpPr>
            <p:spPr>
              <a:xfrm>
                <a:off x="3565171" y="4391718"/>
                <a:ext cx="2171299" cy="55496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7710ED9A-A962-884C-B6A6-02663C15A6C2}"/>
                  </a:ext>
                </a:extLst>
              </p:cNvPr>
              <p:cNvSpPr/>
              <p:nvPr/>
            </p:nvSpPr>
            <p:spPr>
              <a:xfrm>
                <a:off x="6483978" y="4363003"/>
                <a:ext cx="2171300" cy="5599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1600" i="1">
                              <a:latin typeface="Cambria Math" panose="02040503050406030204" pitchFamily="18" charset="0"/>
                            </a:rPr>
                          </m:ctrlPr>
                        </m:sSubPr>
                        <m:e>
                          <m:r>
                            <a:rPr lang="en-GB" sz="1600" i="1">
                              <a:latin typeface="Cambria Math" panose="02040503050406030204" pitchFamily="18" charset="0"/>
                            </a:rPr>
                            <m:t>𝑧</m:t>
                          </m:r>
                        </m:e>
                        <m:sub>
                          <m:r>
                            <a:rPr lang="en-GB" sz="1600" i="1">
                              <a:latin typeface="Cambria Math" panose="02040503050406030204" pitchFamily="18" charset="0"/>
                            </a:rPr>
                            <m:t>50</m:t>
                          </m:r>
                        </m:sub>
                      </m:sSub>
                      <m:r>
                        <a:rPr lang="en-GB" sz="1600" i="1">
                          <a:latin typeface="Cambria Math" panose="02040503050406030204" pitchFamily="18" charset="0"/>
                        </a:rPr>
                        <m:t>=</m:t>
                      </m:r>
                      <m:f>
                        <m:fPr>
                          <m:ctrlPr>
                            <a:rPr lang="en-GB" sz="1600" i="1">
                              <a:latin typeface="Cambria Math" panose="02040503050406030204" pitchFamily="18" charset="0"/>
                            </a:rPr>
                          </m:ctrlPr>
                        </m:fPr>
                        <m:num>
                          <m:r>
                            <a:rPr lang="en-GB" sz="1600" i="1">
                              <a:latin typeface="Cambria Math" panose="02040503050406030204" pitchFamily="18" charset="0"/>
                            </a:rPr>
                            <m:t>50−40</m:t>
                          </m:r>
                        </m:num>
                        <m:den>
                          <m:r>
                            <a:rPr lang="en-GB" sz="1600" i="1">
                              <a:latin typeface="Cambria Math" panose="02040503050406030204" pitchFamily="18" charset="0"/>
                            </a:rPr>
                            <m:t>8</m:t>
                          </m:r>
                        </m:den>
                      </m:f>
                      <m:r>
                        <a:rPr lang="en-GB" sz="1600" i="1">
                          <a:latin typeface="Cambria Math" panose="02040503050406030204" pitchFamily="18" charset="0"/>
                        </a:rPr>
                        <m:t>= 1.25</m:t>
                      </m:r>
                    </m:oMath>
                  </m:oMathPara>
                </a14:m>
                <a:endParaRPr lang="en-GB" sz="1600" dirty="0"/>
              </a:p>
            </p:txBody>
          </p:sp>
        </mc:Choice>
        <mc:Fallback xmlns="">
          <p:sp>
            <p:nvSpPr>
              <p:cNvPr id="15" name="Rectangle 14">
                <a:extLst>
                  <a:ext uri="{FF2B5EF4-FFF2-40B4-BE49-F238E27FC236}">
                    <a16:creationId xmlns:a16="http://schemas.microsoft.com/office/drawing/2014/main" id="{7710ED9A-A962-884C-B6A6-02663C15A6C2}"/>
                  </a:ext>
                </a:extLst>
              </p:cNvPr>
              <p:cNvSpPr>
                <a:spLocks noRot="1" noChangeAspect="1" noMove="1" noResize="1" noEditPoints="1" noAdjustHandles="1" noChangeArrowheads="1" noChangeShapeType="1" noTextEdit="1"/>
              </p:cNvSpPr>
              <p:nvPr/>
            </p:nvSpPr>
            <p:spPr>
              <a:xfrm>
                <a:off x="6483978" y="4363003"/>
                <a:ext cx="2171300" cy="559961"/>
              </a:xfrm>
              <a:prstGeom prst="rect">
                <a:avLst/>
              </a:prstGeom>
              <a:blipFill>
                <a:blip r:embed="rId7"/>
                <a:stretch>
                  <a:fillRect b="-2222"/>
                </a:stretch>
              </a:blipFill>
            </p:spPr>
            <p:txBody>
              <a:bodyPr/>
              <a:lstStyle/>
              <a:p>
                <a:r>
                  <a:rPr lang="en-US">
                    <a:noFill/>
                  </a:rPr>
                  <a:t> </a:t>
                </a:r>
              </a:p>
            </p:txBody>
          </p:sp>
        </mc:Fallback>
      </mc:AlternateContent>
    </p:spTree>
    <p:extLst>
      <p:ext uri="{BB962C8B-B14F-4D97-AF65-F5344CB8AC3E}">
        <p14:creationId xmlns:p14="http://schemas.microsoft.com/office/powerpoint/2010/main" val="3578156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Populations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lvl="0"/>
            <a:r>
              <a:rPr lang="en-GB" dirty="0"/>
              <a:t>A defined set of individuals, events, objects that we want to know something about.</a:t>
            </a:r>
          </a:p>
          <a:p>
            <a:pPr lvl="0"/>
            <a:r>
              <a:rPr lang="en-GB" dirty="0"/>
              <a:t>The population includes all members of a defined group.</a:t>
            </a:r>
          </a:p>
          <a:p>
            <a:pPr marL="0" indent="0">
              <a:buNone/>
            </a:pPr>
            <a:endParaRPr lang="en-GB" dirty="0"/>
          </a:p>
          <a:p>
            <a:pPr marL="0" indent="0">
              <a:buNone/>
            </a:pPr>
            <a:r>
              <a:rPr lang="en-GB" dirty="0"/>
              <a:t>When referring to </a:t>
            </a:r>
            <a:r>
              <a:rPr lang="en-GB" dirty="0">
                <a:solidFill>
                  <a:srgbClr val="C00000"/>
                </a:solidFill>
              </a:rPr>
              <a:t>populations</a:t>
            </a:r>
            <a:r>
              <a:rPr lang="en-GB" dirty="0"/>
              <a:t>:</a:t>
            </a:r>
          </a:p>
          <a:p>
            <a:pPr lvl="0"/>
            <a:r>
              <a:rPr lang="en-GB" sz="2400" dirty="0"/>
              <a:t>Descriptive measures of a population are called </a:t>
            </a:r>
            <a:r>
              <a:rPr lang="en-GB" sz="2400" i="1" dirty="0"/>
              <a:t>parameters</a:t>
            </a:r>
            <a:r>
              <a:rPr lang="en-GB" sz="2400" dirty="0"/>
              <a:t>. </a:t>
            </a:r>
          </a:p>
          <a:p>
            <a:pPr lvl="0"/>
            <a:r>
              <a:rPr lang="en-GB" sz="2400" dirty="0"/>
              <a:t>When referring to population parameters, we use Greek letters, e.g. population mean </a:t>
            </a:r>
            <a:r>
              <a:rPr lang="en-GB" sz="2400" dirty="0">
                <a:sym typeface="Symbol" pitchFamily="2" charset="2"/>
              </a:rPr>
              <a:t></a:t>
            </a:r>
            <a:r>
              <a:rPr lang="en-GB" sz="2400" dirty="0"/>
              <a:t>, population standard deviation </a:t>
            </a:r>
            <a:r>
              <a:rPr lang="en-GB" sz="2400" dirty="0">
                <a:sym typeface="Symbol" pitchFamily="2" charset="2"/>
              </a:rPr>
              <a:t>.</a:t>
            </a:r>
            <a:endParaRPr lang="en-GB" sz="2400" dirty="0"/>
          </a:p>
          <a:p>
            <a:pPr lvl="0"/>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a:t>
            </a:fld>
            <a:endParaRPr lang="en-GB"/>
          </a:p>
        </p:txBody>
      </p:sp>
    </p:spTree>
    <p:extLst>
      <p:ext uri="{BB962C8B-B14F-4D97-AF65-F5344CB8AC3E}">
        <p14:creationId xmlns:p14="http://schemas.microsoft.com/office/powerpoint/2010/main" val="2004553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r>
              <a:rPr lang="en-GB" dirty="0"/>
              <a:t>Practice converting raw scores to z-scores in R</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r>
              <a:rPr lang="en-GB" dirty="0"/>
              <a:t>Your task:</a:t>
            </a:r>
          </a:p>
          <a:p>
            <a:pPr marL="0" indent="0">
              <a:buNone/>
            </a:pPr>
            <a:r>
              <a:rPr lang="en-GB" dirty="0"/>
              <a:t>Convert the following raw scores to into z-scores:</a:t>
            </a:r>
            <a:br>
              <a:rPr lang="en-GB" dirty="0"/>
            </a:br>
            <a:r>
              <a:rPr lang="en-GB" dirty="0"/>
              <a:t>4.0, 6.5, 9.5, 12.5, and 13.5. </a:t>
            </a:r>
          </a:p>
          <a:p>
            <a:pPr marL="0" indent="0">
              <a:buNone/>
            </a:pPr>
            <a:endParaRPr lang="en-GB" dirty="0"/>
          </a:p>
          <a:p>
            <a:pPr marL="0" indent="0">
              <a:buNone/>
            </a:pPr>
            <a:r>
              <a:rPr lang="en-GB" dirty="0"/>
              <a:t>When you are done, compare your script and your z-scores with your neighbour. Do the z-scores match? Did they use a similar R code to compute the z-scores?</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40</a:t>
            </a:fld>
            <a:endParaRPr lang="en-GB"/>
          </a:p>
        </p:txBody>
      </p:sp>
      <p:sp>
        <p:nvSpPr>
          <p:cNvPr id="5" name="TextBox 4">
            <a:extLst>
              <a:ext uri="{FF2B5EF4-FFF2-40B4-BE49-F238E27FC236}">
                <a16:creationId xmlns:a16="http://schemas.microsoft.com/office/drawing/2014/main" id="{C578567F-EF34-4340-9350-F40672CA93B6}"/>
              </a:ext>
            </a:extLst>
          </p:cNvPr>
          <p:cNvSpPr txBox="1"/>
          <p:nvPr/>
        </p:nvSpPr>
        <p:spPr>
          <a:xfrm>
            <a:off x="6231466" y="1544116"/>
            <a:ext cx="2048934" cy="369332"/>
          </a:xfrm>
          <a:prstGeom prst="rect">
            <a:avLst/>
          </a:prstGeom>
          <a:solidFill>
            <a:srgbClr val="C00000"/>
          </a:solidFill>
        </p:spPr>
        <p:txBody>
          <a:bodyPr wrap="square" rtlCol="0">
            <a:spAutoFit/>
          </a:bodyPr>
          <a:lstStyle/>
          <a:p>
            <a:pPr algn="ctr"/>
            <a:r>
              <a:rPr lang="en-US" dirty="0">
                <a:solidFill>
                  <a:schemeClr val="bg1"/>
                </a:solidFill>
              </a:rPr>
              <a:t>Handout task 2</a:t>
            </a:r>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916E36EA-B0FB-FD46-83BB-788DEA0EF3DC}"/>
                  </a:ext>
                </a:extLst>
              </p:cNvPr>
              <p:cNvSpPr/>
              <p:nvPr/>
            </p:nvSpPr>
            <p:spPr>
              <a:xfrm>
                <a:off x="4280306" y="1726689"/>
                <a:ext cx="1291571" cy="647741"/>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𝑧</m:t>
                      </m:r>
                      <m:r>
                        <a:rPr lang="en-GB" i="1">
                          <a:latin typeface="Cambria Math" panose="02040503050406030204" pitchFamily="18" charset="0"/>
                        </a:rPr>
                        <m:t>= </m:t>
                      </m:r>
                      <m:f>
                        <m:fPr>
                          <m:ctrlPr>
                            <a:rPr lang="en-GB" i="1">
                              <a:latin typeface="Cambria Math" panose="02040503050406030204" pitchFamily="18" charset="0"/>
                            </a:rPr>
                          </m:ctrlPr>
                        </m:fPr>
                        <m:num>
                          <m:r>
                            <a:rPr lang="en-GB" i="1">
                              <a:latin typeface="Cambria Math" panose="02040503050406030204" pitchFamily="18" charset="0"/>
                            </a:rPr>
                            <m:t>𝑋</m:t>
                          </m:r>
                          <m:r>
                            <a:rPr lang="en-GB" i="1">
                              <a:latin typeface="Cambria Math" panose="02040503050406030204" pitchFamily="18" charset="0"/>
                            </a:rPr>
                            <m:t>−</m:t>
                          </m:r>
                          <m:acc>
                            <m:accPr>
                              <m:chr m:val="̅"/>
                              <m:ctrlPr>
                                <a:rPr lang="en-GB" i="1">
                                  <a:latin typeface="Cambria Math" panose="02040503050406030204" pitchFamily="18" charset="0"/>
                                </a:rPr>
                              </m:ctrlPr>
                            </m:accPr>
                            <m:e>
                              <m:r>
                                <a:rPr lang="en-GB" i="1">
                                  <a:latin typeface="Cambria Math" panose="02040503050406030204" pitchFamily="18" charset="0"/>
                                </a:rPr>
                                <m:t>𝑋</m:t>
                              </m:r>
                            </m:e>
                          </m:acc>
                        </m:num>
                        <m:den>
                          <m:r>
                            <a:rPr lang="en-GB" i="1">
                              <a:latin typeface="Cambria Math" panose="02040503050406030204" pitchFamily="18" charset="0"/>
                            </a:rPr>
                            <m:t>𝑠</m:t>
                          </m:r>
                        </m:den>
                      </m:f>
                    </m:oMath>
                  </m:oMathPara>
                </a14:m>
                <a:endParaRPr lang="en-US" dirty="0"/>
              </a:p>
            </p:txBody>
          </p:sp>
        </mc:Choice>
        <mc:Fallback>
          <p:sp>
            <p:nvSpPr>
              <p:cNvPr id="7" name="Rectangle 6">
                <a:extLst>
                  <a:ext uri="{FF2B5EF4-FFF2-40B4-BE49-F238E27FC236}">
                    <a16:creationId xmlns:a16="http://schemas.microsoft.com/office/drawing/2014/main" id="{916E36EA-B0FB-FD46-83BB-788DEA0EF3DC}"/>
                  </a:ext>
                </a:extLst>
              </p:cNvPr>
              <p:cNvSpPr>
                <a:spLocks noRot="1" noChangeAspect="1" noMove="1" noResize="1" noEditPoints="1" noAdjustHandles="1" noChangeArrowheads="1" noChangeShapeType="1" noTextEdit="1"/>
              </p:cNvSpPr>
              <p:nvPr/>
            </p:nvSpPr>
            <p:spPr>
              <a:xfrm>
                <a:off x="4280306" y="1726689"/>
                <a:ext cx="1291571" cy="647741"/>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541897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a:xfrm>
            <a:off x="608826" y="668216"/>
            <a:ext cx="4319905" cy="1022473"/>
          </a:xfrm>
        </p:spPr>
        <p:txBody>
          <a:bodyPr>
            <a:normAutofit fontScale="90000"/>
          </a:bodyPr>
          <a:lstStyle/>
          <a:p>
            <a:r>
              <a:rPr lang="en-GB" dirty="0"/>
              <a:t>What do the z-scores and percentiles tell us about each raw score?</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41</a:t>
            </a:fld>
            <a:endParaRPr lang="en-GB"/>
          </a:p>
        </p:txBody>
      </p:sp>
      <p:sp>
        <p:nvSpPr>
          <p:cNvPr id="5" name="TextBox 4">
            <a:extLst>
              <a:ext uri="{FF2B5EF4-FFF2-40B4-BE49-F238E27FC236}">
                <a16:creationId xmlns:a16="http://schemas.microsoft.com/office/drawing/2014/main" id="{C578567F-EF34-4340-9350-F40672CA93B6}"/>
              </a:ext>
            </a:extLst>
          </p:cNvPr>
          <p:cNvSpPr txBox="1"/>
          <p:nvPr/>
        </p:nvSpPr>
        <p:spPr>
          <a:xfrm>
            <a:off x="6231466" y="1544116"/>
            <a:ext cx="2048934" cy="369332"/>
          </a:xfrm>
          <a:prstGeom prst="rect">
            <a:avLst/>
          </a:prstGeom>
          <a:solidFill>
            <a:srgbClr val="C00000"/>
          </a:solidFill>
        </p:spPr>
        <p:txBody>
          <a:bodyPr wrap="square" rtlCol="0">
            <a:spAutoFit/>
          </a:bodyPr>
          <a:lstStyle/>
          <a:p>
            <a:pPr algn="ctr"/>
            <a:r>
              <a:rPr lang="en-US" dirty="0">
                <a:solidFill>
                  <a:schemeClr val="bg1"/>
                </a:solidFill>
              </a:rPr>
              <a:t>Handout task 2</a:t>
            </a:r>
          </a:p>
        </p:txBody>
      </p:sp>
      <p:pic>
        <p:nvPicPr>
          <p:cNvPr id="8" name="Picture 7">
            <a:extLst>
              <a:ext uri="{FF2B5EF4-FFF2-40B4-BE49-F238E27FC236}">
                <a16:creationId xmlns:a16="http://schemas.microsoft.com/office/drawing/2014/main" id="{49DB8C1B-0DE9-DC42-8A42-5ACE0DC9C65E}"/>
              </a:ext>
            </a:extLst>
          </p:cNvPr>
          <p:cNvPicPr>
            <a:picLocks noChangeAspect="1"/>
          </p:cNvPicPr>
          <p:nvPr/>
        </p:nvPicPr>
        <p:blipFill>
          <a:blip r:embed="rId3"/>
          <a:stretch>
            <a:fillRect/>
          </a:stretch>
        </p:blipFill>
        <p:spPr>
          <a:xfrm>
            <a:off x="5063320" y="3610603"/>
            <a:ext cx="3670300" cy="2870200"/>
          </a:xfrm>
          <a:prstGeom prst="rect">
            <a:avLst/>
          </a:prstGeom>
        </p:spPr>
      </p:pic>
      <p:pic>
        <p:nvPicPr>
          <p:cNvPr id="9" name="Picture 8">
            <a:extLst>
              <a:ext uri="{FF2B5EF4-FFF2-40B4-BE49-F238E27FC236}">
                <a16:creationId xmlns:a16="http://schemas.microsoft.com/office/drawing/2014/main" id="{274373B2-3F71-8546-8D4A-07FCF05052C6}"/>
              </a:ext>
            </a:extLst>
          </p:cNvPr>
          <p:cNvPicPr>
            <a:picLocks noChangeAspect="1"/>
          </p:cNvPicPr>
          <p:nvPr/>
        </p:nvPicPr>
        <p:blipFill>
          <a:blip r:embed="rId4"/>
          <a:stretch>
            <a:fillRect/>
          </a:stretch>
        </p:blipFill>
        <p:spPr>
          <a:xfrm>
            <a:off x="410379" y="2173514"/>
            <a:ext cx="4752000" cy="2018011"/>
          </a:xfrm>
          <a:prstGeom prst="rect">
            <a:avLst/>
          </a:prstGeom>
          <a:ln>
            <a:solidFill>
              <a:schemeClr val="bg1">
                <a:lumMod val="85000"/>
              </a:schemeClr>
            </a:solidFill>
          </a:ln>
        </p:spPr>
      </p:pic>
    </p:spTree>
    <p:extLst>
      <p:ext uri="{BB962C8B-B14F-4D97-AF65-F5344CB8AC3E}">
        <p14:creationId xmlns:p14="http://schemas.microsoft.com/office/powerpoint/2010/main" val="1882600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Statistical estimation</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42</a:t>
            </a:fld>
            <a:endParaRPr lang="en-GB"/>
          </a:p>
        </p:txBody>
      </p:sp>
    </p:spTree>
    <p:extLst>
      <p:ext uri="{BB962C8B-B14F-4D97-AF65-F5344CB8AC3E}">
        <p14:creationId xmlns:p14="http://schemas.microsoft.com/office/powerpoint/2010/main" val="22774020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Statistical inference</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r>
              <a:rPr lang="en-GB" dirty="0"/>
              <a:t>We use </a:t>
            </a:r>
            <a:r>
              <a:rPr lang="en-GB" b="1" dirty="0"/>
              <a:t>statistical inference </a:t>
            </a:r>
            <a:r>
              <a:rPr lang="en-GB" dirty="0"/>
              <a:t>to draws conclusions about a population based on sample data.</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43</a:t>
            </a:fld>
            <a:endParaRPr lang="en-GB"/>
          </a:p>
        </p:txBody>
      </p:sp>
      <p:pic>
        <p:nvPicPr>
          <p:cNvPr id="5" name="Picture 4">
            <a:extLst>
              <a:ext uri="{FF2B5EF4-FFF2-40B4-BE49-F238E27FC236}">
                <a16:creationId xmlns:a16="http://schemas.microsoft.com/office/drawing/2014/main" id="{06678AB9-4248-5745-BEBE-0B162B9AF36D}"/>
              </a:ext>
            </a:extLst>
          </p:cNvPr>
          <p:cNvPicPr>
            <a:picLocks noChangeAspect="1"/>
          </p:cNvPicPr>
          <p:nvPr/>
        </p:nvPicPr>
        <p:blipFill rotWithShape="1">
          <a:blip r:embed="rId3"/>
          <a:srcRect t="9289"/>
          <a:stretch/>
        </p:blipFill>
        <p:spPr>
          <a:xfrm>
            <a:off x="1622311" y="3190886"/>
            <a:ext cx="6237535" cy="2916000"/>
          </a:xfrm>
          <a:prstGeom prst="rect">
            <a:avLst/>
          </a:prstGeom>
        </p:spPr>
      </p:pic>
      <p:sp>
        <p:nvSpPr>
          <p:cNvPr id="6" name="TextBox 5">
            <a:extLst>
              <a:ext uri="{FF2B5EF4-FFF2-40B4-BE49-F238E27FC236}">
                <a16:creationId xmlns:a16="http://schemas.microsoft.com/office/drawing/2014/main" id="{195A9FDE-04F8-0C44-9A2B-C7885B7A4BCB}"/>
              </a:ext>
            </a:extLst>
          </p:cNvPr>
          <p:cNvSpPr txBox="1"/>
          <p:nvPr/>
        </p:nvSpPr>
        <p:spPr>
          <a:xfrm>
            <a:off x="3714205" y="6161919"/>
            <a:ext cx="1667645" cy="338554"/>
          </a:xfrm>
          <a:prstGeom prst="rect">
            <a:avLst/>
          </a:prstGeom>
          <a:noFill/>
        </p:spPr>
        <p:txBody>
          <a:bodyPr wrap="square" rtlCol="0">
            <a:spAutoFit/>
          </a:bodyPr>
          <a:lstStyle/>
          <a:p>
            <a:r>
              <a:rPr lang="en-US" sz="1600" dirty="0"/>
              <a:t>Winter (2019)</a:t>
            </a:r>
          </a:p>
        </p:txBody>
      </p:sp>
    </p:spTree>
    <p:extLst>
      <p:ext uri="{BB962C8B-B14F-4D97-AF65-F5344CB8AC3E}">
        <p14:creationId xmlns:p14="http://schemas.microsoft.com/office/powerpoint/2010/main" val="30562820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a:xfrm>
            <a:off x="608826" y="668216"/>
            <a:ext cx="5483630" cy="1022473"/>
          </a:xfrm>
        </p:spPr>
        <p:txBody>
          <a:bodyPr/>
          <a:lstStyle/>
          <a:p>
            <a:r>
              <a:rPr lang="en-GB" dirty="0"/>
              <a:t>What is statistical estimation?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r>
              <a:rPr lang="en-GB" dirty="0"/>
              <a:t>An approach to statistical inference that uses sample data to calculate point estimates and interval estimates of population parameters (Cumming, 2012).</a:t>
            </a:r>
          </a:p>
          <a:p>
            <a:pPr marL="0" indent="0">
              <a:buNone/>
            </a:pPr>
            <a:endParaRPr lang="en-GB" dirty="0"/>
          </a:p>
          <a:p>
            <a:pPr marL="0" indent="0">
              <a:buNone/>
            </a:pPr>
            <a:r>
              <a:rPr lang="en-GB" dirty="0"/>
              <a:t>Statistical estimation is an </a:t>
            </a:r>
            <a:r>
              <a:rPr lang="en-GB" b="1" dirty="0"/>
              <a:t>essential</a:t>
            </a:r>
            <a:r>
              <a:rPr lang="en-GB" dirty="0"/>
              <a:t> part of inferential statistics.</a:t>
            </a:r>
          </a:p>
          <a:p>
            <a:pPr marL="0" indent="0">
              <a:buNone/>
            </a:pPr>
            <a:endParaRPr lang="en-GB" dirty="0"/>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44</a:t>
            </a:fld>
            <a:endParaRPr lang="en-GB"/>
          </a:p>
        </p:txBody>
      </p:sp>
    </p:spTree>
    <p:extLst>
      <p:ext uri="{BB962C8B-B14F-4D97-AF65-F5344CB8AC3E}">
        <p14:creationId xmlns:p14="http://schemas.microsoft.com/office/powerpoint/2010/main" val="29208615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a:xfrm>
            <a:off x="608826" y="668216"/>
            <a:ext cx="5483630" cy="1022473"/>
          </a:xfrm>
        </p:spPr>
        <p:txBody>
          <a:bodyPr/>
          <a:lstStyle/>
          <a:p>
            <a:r>
              <a:rPr lang="en-GB" dirty="0"/>
              <a:t>The New Statistics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5463806" cy="3872733"/>
          </a:xfrm>
        </p:spPr>
        <p:txBody>
          <a:bodyPr>
            <a:noAutofit/>
          </a:bodyPr>
          <a:lstStyle/>
          <a:p>
            <a:pPr marL="0" indent="0">
              <a:buNone/>
            </a:pPr>
            <a:r>
              <a:rPr lang="en-GB" dirty="0"/>
              <a:t>Refers to: effect sizes, confidence intervals, meta-analyses, etc.</a:t>
            </a:r>
          </a:p>
          <a:p>
            <a:pPr marL="0" indent="0">
              <a:buNone/>
            </a:pPr>
            <a:endParaRPr lang="en-GB" dirty="0"/>
          </a:p>
          <a:p>
            <a:pPr marL="0" indent="0">
              <a:buNone/>
            </a:pPr>
            <a:r>
              <a:rPr lang="en-GB" dirty="0"/>
              <a:t>The techniques are not new and are routinely used in some disciplines but their use would be new in some disciplines (e.g., psychology, linguistics) but not in others (e.g., medical research).</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45</a:t>
            </a:fld>
            <a:endParaRPr lang="en-GB"/>
          </a:p>
        </p:txBody>
      </p:sp>
      <p:pic>
        <p:nvPicPr>
          <p:cNvPr id="8" name="Picture 7">
            <a:extLst>
              <a:ext uri="{FF2B5EF4-FFF2-40B4-BE49-F238E27FC236}">
                <a16:creationId xmlns:a16="http://schemas.microsoft.com/office/drawing/2014/main" id="{8C919B69-2AF3-524A-A9BC-F29EA0A92FD7}"/>
              </a:ext>
            </a:extLst>
          </p:cNvPr>
          <p:cNvPicPr>
            <a:picLocks noChangeAspect="1"/>
          </p:cNvPicPr>
          <p:nvPr/>
        </p:nvPicPr>
        <p:blipFill>
          <a:blip r:embed="rId3"/>
          <a:stretch>
            <a:fillRect/>
          </a:stretch>
        </p:blipFill>
        <p:spPr>
          <a:xfrm>
            <a:off x="6859658" y="3653832"/>
            <a:ext cx="1440000" cy="2064000"/>
          </a:xfrm>
          <a:prstGeom prst="rect">
            <a:avLst/>
          </a:prstGeom>
        </p:spPr>
      </p:pic>
      <p:pic>
        <p:nvPicPr>
          <p:cNvPr id="9" name="Picture 8">
            <a:extLst>
              <a:ext uri="{FF2B5EF4-FFF2-40B4-BE49-F238E27FC236}">
                <a16:creationId xmlns:a16="http://schemas.microsoft.com/office/drawing/2014/main" id="{8604FA21-5299-034C-8C0C-24BCC4B32B86}"/>
              </a:ext>
            </a:extLst>
          </p:cNvPr>
          <p:cNvPicPr>
            <a:picLocks noChangeAspect="1"/>
          </p:cNvPicPr>
          <p:nvPr/>
        </p:nvPicPr>
        <p:blipFill>
          <a:blip r:embed="rId4"/>
          <a:stretch>
            <a:fillRect/>
          </a:stretch>
        </p:blipFill>
        <p:spPr>
          <a:xfrm>
            <a:off x="6859658" y="2215527"/>
            <a:ext cx="1440000" cy="1293559"/>
          </a:xfrm>
          <a:prstGeom prst="rect">
            <a:avLst/>
          </a:prstGeom>
        </p:spPr>
      </p:pic>
    </p:spTree>
    <p:extLst>
      <p:ext uri="{BB962C8B-B14F-4D97-AF65-F5344CB8AC3E}">
        <p14:creationId xmlns:p14="http://schemas.microsoft.com/office/powerpoint/2010/main" val="4299986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a:xfrm>
            <a:off x="608826" y="668216"/>
            <a:ext cx="5483630" cy="1022473"/>
          </a:xfrm>
        </p:spPr>
        <p:txBody>
          <a:bodyPr/>
          <a:lstStyle/>
          <a:p>
            <a:r>
              <a:rPr lang="en-GB" dirty="0"/>
              <a:t>The New Statistics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r>
              <a:rPr lang="en-GB" dirty="0"/>
              <a:t>Traditional inferential statistics (NHST) allow us to say if there is an effect or not. </a:t>
            </a:r>
            <a:r>
              <a:rPr lang="en-GB" dirty="0">
                <a:sym typeface="Wingdings" pitchFamily="2" charset="2"/>
              </a:rPr>
              <a:t> </a:t>
            </a:r>
            <a:r>
              <a:rPr lang="en-GB" dirty="0"/>
              <a:t>They encourage “</a:t>
            </a:r>
            <a:r>
              <a:rPr lang="en-GB" b="1" dirty="0"/>
              <a:t>dichotomous thinking</a:t>
            </a:r>
            <a:r>
              <a:rPr lang="en-GB" dirty="0"/>
              <a:t>”, answer “yes or no” questions.</a:t>
            </a:r>
          </a:p>
          <a:p>
            <a:pPr marL="0" indent="0">
              <a:buNone/>
            </a:pPr>
            <a:endParaRPr lang="en-GB" dirty="0"/>
          </a:p>
          <a:p>
            <a:pPr marL="0" indent="0">
              <a:buNone/>
            </a:pPr>
            <a:r>
              <a:rPr lang="en-GB" dirty="0"/>
              <a:t>The New Statistics allows us to determine if there is an effect AND to say something meaningful about the size of the effect. </a:t>
            </a:r>
            <a:r>
              <a:rPr lang="en-GB" dirty="0">
                <a:sym typeface="Wingdings" pitchFamily="2" charset="2"/>
              </a:rPr>
              <a:t> They </a:t>
            </a:r>
            <a:r>
              <a:rPr lang="en-GB" dirty="0"/>
              <a:t>encourage “</a:t>
            </a:r>
            <a:r>
              <a:rPr lang="en-GB" b="1" dirty="0"/>
              <a:t>estimation thinking</a:t>
            </a:r>
            <a:r>
              <a:rPr lang="en-GB" dirty="0"/>
              <a:t>”, answering “how much” and “to what extent” questions.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46</a:t>
            </a:fld>
            <a:endParaRPr lang="en-GB"/>
          </a:p>
        </p:txBody>
      </p:sp>
    </p:spTree>
    <p:extLst>
      <p:ext uri="{BB962C8B-B14F-4D97-AF65-F5344CB8AC3E}">
        <p14:creationId xmlns:p14="http://schemas.microsoft.com/office/powerpoint/2010/main" val="1434894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r>
              <a:rPr lang="en-GB" dirty="0"/>
              <a:t>The New Statistics: References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47</a:t>
            </a:fld>
            <a:endParaRPr lang="en-GB"/>
          </a:p>
        </p:txBody>
      </p:sp>
      <p:sp>
        <p:nvSpPr>
          <p:cNvPr id="6" name="Content Placeholder 5">
            <a:extLst>
              <a:ext uri="{FF2B5EF4-FFF2-40B4-BE49-F238E27FC236}">
                <a16:creationId xmlns:a16="http://schemas.microsoft.com/office/drawing/2014/main" id="{189A1EEB-FD44-1B45-B6DB-C9ABC789BCD0}"/>
              </a:ext>
            </a:extLst>
          </p:cNvPr>
          <p:cNvSpPr>
            <a:spLocks noGrp="1"/>
          </p:cNvSpPr>
          <p:nvPr>
            <p:ph idx="1"/>
          </p:nvPr>
        </p:nvSpPr>
        <p:spPr>
          <a:xfrm>
            <a:off x="628650" y="2092571"/>
            <a:ext cx="5752272" cy="4014315"/>
          </a:xfrm>
        </p:spPr>
        <p:txBody>
          <a:bodyPr>
            <a:noAutofit/>
          </a:bodyPr>
          <a:lstStyle/>
          <a:p>
            <a:r>
              <a:rPr lang="en-GB" sz="2400" dirty="0"/>
              <a:t>Cumming, G. &amp; Calin-</a:t>
            </a:r>
            <a:r>
              <a:rPr lang="en-GB" sz="2400" dirty="0" err="1"/>
              <a:t>Jaegeman</a:t>
            </a:r>
            <a:r>
              <a:rPr lang="en-GB" sz="2400" dirty="0"/>
              <a:t>, R. J. (2017). </a:t>
            </a:r>
            <a:r>
              <a:rPr lang="en-GB" sz="2400" i="1" dirty="0"/>
              <a:t>Introduction to the New Statistics: Estimation, Open Science, and Beyond</a:t>
            </a:r>
            <a:r>
              <a:rPr lang="en-GB" sz="2400" dirty="0"/>
              <a:t>. Routledge.</a:t>
            </a:r>
          </a:p>
          <a:p>
            <a:r>
              <a:rPr lang="en-GB" sz="2400" dirty="0"/>
              <a:t>Cumming, G. (2014). </a:t>
            </a:r>
            <a:r>
              <a:rPr lang="en-GB" sz="2400" dirty="0">
                <a:hlinkClick r:id="rId3"/>
              </a:rPr>
              <a:t>The New Statistics: Why and How</a:t>
            </a:r>
            <a:r>
              <a:rPr lang="en-GB" sz="2400" dirty="0"/>
              <a:t>. </a:t>
            </a:r>
            <a:r>
              <a:rPr lang="en-GB" sz="2400" i="1" dirty="0"/>
              <a:t>Psychological Science, 25</a:t>
            </a:r>
            <a:r>
              <a:rPr lang="en-GB" sz="2400" dirty="0"/>
              <a:t>(1), 7–29.</a:t>
            </a:r>
          </a:p>
          <a:p>
            <a:r>
              <a:rPr lang="en-GB" sz="2400" dirty="0"/>
              <a:t>Calin-</a:t>
            </a:r>
            <a:r>
              <a:rPr lang="en-GB" sz="2400" dirty="0" err="1"/>
              <a:t>Jageman</a:t>
            </a:r>
            <a:r>
              <a:rPr lang="en-GB" sz="2400" dirty="0"/>
              <a:t>, R. J. &amp; Cumming, G. (2019). </a:t>
            </a:r>
            <a:r>
              <a:rPr lang="en-GB" sz="2400" dirty="0">
                <a:hlinkClick r:id="rId4"/>
              </a:rPr>
              <a:t>The New Statistics for Better Science: Ask How Much, How Uncertain, and What Else Is Known</a:t>
            </a:r>
            <a:r>
              <a:rPr lang="en-GB" sz="2400" dirty="0"/>
              <a:t>, </a:t>
            </a:r>
            <a:r>
              <a:rPr lang="en-GB" sz="2400" i="1" dirty="0"/>
              <a:t>The American Statistician, 73</a:t>
            </a:r>
            <a:r>
              <a:rPr lang="en-GB" sz="2400" dirty="0"/>
              <a:t>:sup1, 271-280.</a:t>
            </a:r>
          </a:p>
        </p:txBody>
      </p:sp>
      <p:pic>
        <p:nvPicPr>
          <p:cNvPr id="9" name="Picture 8">
            <a:extLst>
              <a:ext uri="{FF2B5EF4-FFF2-40B4-BE49-F238E27FC236}">
                <a16:creationId xmlns:a16="http://schemas.microsoft.com/office/drawing/2014/main" id="{F254D6EB-64F0-CA4A-8203-F79FEA138903}"/>
              </a:ext>
            </a:extLst>
          </p:cNvPr>
          <p:cNvPicPr>
            <a:picLocks noChangeAspect="1"/>
          </p:cNvPicPr>
          <p:nvPr/>
        </p:nvPicPr>
        <p:blipFill>
          <a:blip r:embed="rId5"/>
          <a:stretch>
            <a:fillRect/>
          </a:stretch>
        </p:blipFill>
        <p:spPr>
          <a:xfrm>
            <a:off x="6380922" y="2092571"/>
            <a:ext cx="1869391" cy="25093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487005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Important concepts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514350" indent="-514350">
              <a:buFont typeface="+mj-lt"/>
              <a:buAutoNum type="arabicPeriod"/>
            </a:pPr>
            <a:r>
              <a:rPr lang="en-GB" dirty="0"/>
              <a:t>Sampling distribution of the sample mean</a:t>
            </a:r>
          </a:p>
          <a:p>
            <a:pPr marL="514350" indent="-514350">
              <a:buFont typeface="+mj-lt"/>
              <a:buAutoNum type="arabicPeriod"/>
            </a:pPr>
            <a:r>
              <a:rPr lang="en-GB" dirty="0"/>
              <a:t>Sampling variability</a:t>
            </a:r>
          </a:p>
          <a:p>
            <a:pPr marL="514350" indent="-514350">
              <a:buFont typeface="+mj-lt"/>
              <a:buAutoNum type="arabicPeriod"/>
            </a:pPr>
            <a:r>
              <a:rPr lang="en-GB" dirty="0"/>
              <a:t>Point estimate vs interval estimate</a:t>
            </a:r>
          </a:p>
          <a:p>
            <a:pPr marL="514350" indent="-514350">
              <a:buFont typeface="+mj-lt"/>
              <a:buAutoNum type="arabicPeriod"/>
            </a:pPr>
            <a:r>
              <a:rPr lang="en-GB" dirty="0"/>
              <a:t>Standard error</a:t>
            </a:r>
          </a:p>
          <a:p>
            <a:pPr marL="514350" indent="-514350">
              <a:buFont typeface="+mj-lt"/>
              <a:buAutoNum type="arabicPeriod"/>
            </a:pPr>
            <a:r>
              <a:rPr lang="en-GB" dirty="0"/>
              <a:t>Error of estimation</a:t>
            </a:r>
          </a:p>
          <a:p>
            <a:pPr marL="514350" indent="-514350">
              <a:buFont typeface="+mj-lt"/>
              <a:buAutoNum type="arabicPeriod"/>
            </a:pPr>
            <a:r>
              <a:rPr lang="en-GB" dirty="0"/>
              <a:t>Margin of error</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48</a:t>
            </a:fld>
            <a:endParaRPr lang="en-GB"/>
          </a:p>
        </p:txBody>
      </p:sp>
    </p:spTree>
    <p:extLst>
      <p:ext uri="{BB962C8B-B14F-4D97-AF65-F5344CB8AC3E}">
        <p14:creationId xmlns:p14="http://schemas.microsoft.com/office/powerpoint/2010/main" val="2945901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Sampling distribution of the sample mean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r>
              <a:rPr lang="en-GB" sz="2400" dirty="0"/>
              <a:t>Distribution created by taking many samples from the sample population.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49</a:t>
            </a:fld>
            <a:endParaRPr lang="en-GB"/>
          </a:p>
        </p:txBody>
      </p:sp>
      <p:pic>
        <p:nvPicPr>
          <p:cNvPr id="5" name="Picture 4">
            <a:extLst>
              <a:ext uri="{FF2B5EF4-FFF2-40B4-BE49-F238E27FC236}">
                <a16:creationId xmlns:a16="http://schemas.microsoft.com/office/drawing/2014/main" id="{10BCE3B1-B486-EF44-A586-B3DA9F7545D9}"/>
              </a:ext>
            </a:extLst>
          </p:cNvPr>
          <p:cNvPicPr>
            <a:picLocks noChangeAspect="1"/>
          </p:cNvPicPr>
          <p:nvPr/>
        </p:nvPicPr>
        <p:blipFill>
          <a:blip r:embed="rId2"/>
          <a:stretch>
            <a:fillRect/>
          </a:stretch>
        </p:blipFill>
        <p:spPr>
          <a:xfrm>
            <a:off x="1692000" y="3138575"/>
            <a:ext cx="5760000" cy="3130324"/>
          </a:xfrm>
          <a:prstGeom prst="rect">
            <a:avLst/>
          </a:prstGeom>
        </p:spPr>
      </p:pic>
    </p:spTree>
    <p:extLst>
      <p:ext uri="{BB962C8B-B14F-4D97-AF65-F5344CB8AC3E}">
        <p14:creationId xmlns:p14="http://schemas.microsoft.com/office/powerpoint/2010/main" val="3761742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Samples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lvl="0"/>
                <a:r>
                  <a:rPr lang="en-GB" dirty="0"/>
                  <a:t>A subset of the population that we are interested in.</a:t>
                </a:r>
              </a:p>
              <a:p>
                <a:pPr lvl="0"/>
                <a:r>
                  <a:rPr lang="en-GB" dirty="0"/>
                  <a:t>To determine characteristics of the population, we take random samples of the population.</a:t>
                </a:r>
              </a:p>
              <a:p>
                <a:pPr marL="0" indent="0">
                  <a:buNone/>
                </a:pPr>
                <a:endParaRPr lang="en-GB" dirty="0"/>
              </a:p>
              <a:p>
                <a:pPr marL="0" indent="0">
                  <a:buNone/>
                </a:pPr>
                <a:r>
                  <a:rPr lang="en-GB" dirty="0"/>
                  <a:t>When referring to </a:t>
                </a:r>
                <a:r>
                  <a:rPr lang="en-GB" dirty="0">
                    <a:solidFill>
                      <a:srgbClr val="C00000"/>
                    </a:solidFill>
                  </a:rPr>
                  <a:t>samples</a:t>
                </a:r>
                <a:r>
                  <a:rPr lang="en-GB" dirty="0"/>
                  <a:t>:</a:t>
                </a:r>
              </a:p>
              <a:p>
                <a:pPr lvl="0"/>
                <a:r>
                  <a:rPr lang="en-GB" sz="2400" dirty="0"/>
                  <a:t>Descriptive measures of a sample are called (sample) </a:t>
                </a:r>
                <a:r>
                  <a:rPr lang="en-GB" sz="2400" i="1" dirty="0"/>
                  <a:t>statistics</a:t>
                </a:r>
                <a:r>
                  <a:rPr lang="en-GB" sz="2400" dirty="0"/>
                  <a:t>.</a:t>
                </a:r>
              </a:p>
              <a:p>
                <a:pPr lvl="0"/>
                <a:r>
                  <a:rPr lang="en-GB" sz="2400" dirty="0"/>
                  <a:t>When referring to sample statistics, we use Roman letters, e.g., sample mean </a:t>
                </a:r>
                <a14:m>
                  <m:oMath xmlns:m="http://schemas.openxmlformats.org/officeDocument/2006/math">
                    <m:acc>
                      <m:accPr>
                        <m:chr m:val="̅"/>
                        <m:ctrlPr>
                          <a:rPr lang="en-GB" sz="2400" i="1">
                            <a:latin typeface="Cambria Math" panose="02040503050406030204" pitchFamily="18" charset="0"/>
                          </a:rPr>
                        </m:ctrlPr>
                      </m:accPr>
                      <m:e>
                        <m:r>
                          <a:rPr lang="en-GB" sz="2400" i="1">
                            <a:latin typeface="Cambria Math" panose="02040503050406030204" pitchFamily="18" charset="0"/>
                          </a:rPr>
                          <m:t>𝑥</m:t>
                        </m:r>
                      </m:e>
                    </m:acc>
                  </m:oMath>
                </a14:m>
                <a:r>
                  <a:rPr lang="en-GB" sz="2400" dirty="0"/>
                  <a:t> or M, sample standard deviation </a:t>
                </a:r>
                <a14:m>
                  <m:oMath xmlns:m="http://schemas.openxmlformats.org/officeDocument/2006/math">
                    <m:r>
                      <a:rPr lang="en-GB" sz="2400" i="1">
                        <a:latin typeface="Cambria Math" panose="02040503050406030204" pitchFamily="18" charset="0"/>
                      </a:rPr>
                      <m:t>𝑠</m:t>
                    </m:r>
                  </m:oMath>
                </a14:m>
                <a:r>
                  <a:rPr lang="en-GB" sz="2400" dirty="0"/>
                  <a:t> or SD.</a:t>
                </a:r>
              </a:p>
              <a:p>
                <a:pPr lvl="0"/>
                <a:endParaRPr lang="en-GB" dirty="0"/>
              </a:p>
              <a:p>
                <a:pPr lvl="0"/>
                <a:endParaRPr lang="en-GB" dirty="0"/>
              </a:p>
            </p:txBody>
          </p:sp>
        </mc:Choice>
        <mc:Fallback>
          <p:sp>
            <p:nvSpPr>
              <p:cNvPr id="3" name="Content Placeholder 2">
                <a:extLst>
                  <a:ext uri="{FF2B5EF4-FFF2-40B4-BE49-F238E27FC236}">
                    <a16:creationId xmlns:a16="http://schemas.microsoft.com/office/drawing/2014/main" id="{6B00EBB0-C201-4A10-94AA-7CB90BEB9D0A}"/>
                  </a:ext>
                </a:extLst>
              </p:cNvPr>
              <p:cNvSpPr>
                <a:spLocks noGrp="1" noRot="1" noChangeAspect="1" noMove="1" noResize="1" noEditPoints="1" noAdjustHandles="1" noChangeArrowheads="1" noChangeShapeType="1" noTextEdit="1"/>
              </p:cNvSpPr>
              <p:nvPr>
                <p:ph idx="1"/>
              </p:nvPr>
            </p:nvSpPr>
            <p:spPr>
              <a:xfrm>
                <a:off x="628650" y="2234153"/>
                <a:ext cx="7886700" cy="3872733"/>
              </a:xfrm>
              <a:blipFill>
                <a:blip r:embed="rId3"/>
                <a:stretch>
                  <a:fillRect l="-1447" t="-2288" r="-965" b="-1078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a:t>
            </a:fld>
            <a:endParaRPr lang="en-GB"/>
          </a:p>
        </p:txBody>
      </p:sp>
    </p:spTree>
    <p:extLst>
      <p:ext uri="{BB962C8B-B14F-4D97-AF65-F5344CB8AC3E}">
        <p14:creationId xmlns:p14="http://schemas.microsoft.com/office/powerpoint/2010/main" val="2233654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Sampling variability</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lvl="0" indent="0">
              <a:buNone/>
            </a:pPr>
            <a:r>
              <a:rPr lang="en-GB" dirty="0"/>
              <a:t>The variability from sample to sample (when we take taking many samples from the same population).</a:t>
            </a:r>
          </a:p>
          <a:p>
            <a:pPr marL="0" lvl="0" indent="0">
              <a:buNone/>
            </a:pPr>
            <a:endParaRPr lang="en-GB" dirty="0"/>
          </a:p>
          <a:p>
            <a:pPr marL="0" lvl="0" indent="0">
              <a:buNone/>
            </a:pPr>
            <a:r>
              <a:rPr lang="en-GB" dirty="0"/>
              <a:t>Illustrated by the “dance of the means” (Cumming, 2012).</a:t>
            </a:r>
          </a:p>
          <a:p>
            <a:pPr marL="0" lvl="0" indent="0">
              <a:buNone/>
            </a:pPr>
            <a:endParaRPr lang="en-GB" dirty="0"/>
          </a:p>
          <a:p>
            <a:pPr marL="0" lvl="0" indent="0">
              <a:buNone/>
            </a:pPr>
            <a:r>
              <a:rPr lang="en-GB" dirty="0"/>
              <a:t>Let’s return to the handout.</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50</a:t>
            </a:fld>
            <a:endParaRPr lang="en-GB"/>
          </a:p>
        </p:txBody>
      </p:sp>
      <p:sp>
        <p:nvSpPr>
          <p:cNvPr id="6" name="TextBox 5">
            <a:extLst>
              <a:ext uri="{FF2B5EF4-FFF2-40B4-BE49-F238E27FC236}">
                <a16:creationId xmlns:a16="http://schemas.microsoft.com/office/drawing/2014/main" id="{EDDBE4BB-3D0F-B244-8679-2CC51028D55D}"/>
              </a:ext>
            </a:extLst>
          </p:cNvPr>
          <p:cNvSpPr txBox="1"/>
          <p:nvPr/>
        </p:nvSpPr>
        <p:spPr>
          <a:xfrm>
            <a:off x="6231466" y="1544116"/>
            <a:ext cx="2048934" cy="369332"/>
          </a:xfrm>
          <a:prstGeom prst="rect">
            <a:avLst/>
          </a:prstGeom>
          <a:solidFill>
            <a:srgbClr val="C00000"/>
          </a:solidFill>
        </p:spPr>
        <p:txBody>
          <a:bodyPr wrap="square" rtlCol="0">
            <a:spAutoFit/>
          </a:bodyPr>
          <a:lstStyle/>
          <a:p>
            <a:pPr algn="ctr"/>
            <a:r>
              <a:rPr lang="en-US" dirty="0">
                <a:solidFill>
                  <a:schemeClr val="bg1"/>
                </a:solidFill>
              </a:rPr>
              <a:t>Handout task 3</a:t>
            </a:r>
          </a:p>
        </p:txBody>
      </p:sp>
    </p:spTree>
    <p:extLst>
      <p:ext uri="{BB962C8B-B14F-4D97-AF65-F5344CB8AC3E}">
        <p14:creationId xmlns:p14="http://schemas.microsoft.com/office/powerpoint/2010/main" val="582773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Autofit/>
          </a:bodyPr>
          <a:lstStyle/>
          <a:p>
            <a:r>
              <a:rPr lang="en-GB" sz="2800" dirty="0"/>
              <a:t>Why are some bubbles (M) closer to the blue line (</a:t>
            </a:r>
            <a:r>
              <a:rPr lang="en-GB" sz="2800" dirty="0">
                <a:sym typeface="Symbol" pitchFamily="2" charset="2"/>
              </a:rPr>
              <a:t></a:t>
            </a:r>
            <a:r>
              <a:rPr lang="en-GB" sz="2800" dirty="0"/>
              <a:t>) and some further away?</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lv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51</a:t>
            </a:fld>
            <a:endParaRPr lang="en-GB"/>
          </a:p>
        </p:txBody>
      </p:sp>
      <p:sp>
        <p:nvSpPr>
          <p:cNvPr id="6" name="TextBox 5">
            <a:extLst>
              <a:ext uri="{FF2B5EF4-FFF2-40B4-BE49-F238E27FC236}">
                <a16:creationId xmlns:a16="http://schemas.microsoft.com/office/drawing/2014/main" id="{EDDBE4BB-3D0F-B244-8679-2CC51028D55D}"/>
              </a:ext>
            </a:extLst>
          </p:cNvPr>
          <p:cNvSpPr txBox="1"/>
          <p:nvPr/>
        </p:nvSpPr>
        <p:spPr>
          <a:xfrm>
            <a:off x="6231466" y="1544116"/>
            <a:ext cx="2048934" cy="369332"/>
          </a:xfrm>
          <a:prstGeom prst="rect">
            <a:avLst/>
          </a:prstGeom>
          <a:solidFill>
            <a:srgbClr val="C00000"/>
          </a:solidFill>
        </p:spPr>
        <p:txBody>
          <a:bodyPr wrap="square" rtlCol="0">
            <a:spAutoFit/>
          </a:bodyPr>
          <a:lstStyle/>
          <a:p>
            <a:pPr algn="ctr"/>
            <a:r>
              <a:rPr lang="en-US" dirty="0">
                <a:solidFill>
                  <a:schemeClr val="bg1"/>
                </a:solidFill>
              </a:rPr>
              <a:t>Handout task 3</a:t>
            </a:r>
          </a:p>
        </p:txBody>
      </p:sp>
      <p:pic>
        <p:nvPicPr>
          <p:cNvPr id="7" name="Picture 6">
            <a:extLst>
              <a:ext uri="{FF2B5EF4-FFF2-40B4-BE49-F238E27FC236}">
                <a16:creationId xmlns:a16="http://schemas.microsoft.com/office/drawing/2014/main" id="{30D27999-2978-EB43-98DA-6B451DAC63E6}"/>
              </a:ext>
            </a:extLst>
          </p:cNvPr>
          <p:cNvPicPr>
            <a:picLocks noChangeAspect="1"/>
          </p:cNvPicPr>
          <p:nvPr/>
        </p:nvPicPr>
        <p:blipFill>
          <a:blip r:embed="rId3"/>
          <a:stretch>
            <a:fillRect/>
          </a:stretch>
        </p:blipFill>
        <p:spPr>
          <a:xfrm>
            <a:off x="595350" y="2151172"/>
            <a:ext cx="7920000" cy="4329631"/>
          </a:xfrm>
          <a:prstGeom prst="rect">
            <a:avLst/>
          </a:prstGeom>
        </p:spPr>
      </p:pic>
    </p:spTree>
    <p:extLst>
      <p:ext uri="{BB962C8B-B14F-4D97-AF65-F5344CB8AC3E}">
        <p14:creationId xmlns:p14="http://schemas.microsoft.com/office/powerpoint/2010/main" val="32396980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fontScale="90000"/>
          </a:bodyPr>
          <a:lstStyle/>
          <a:p>
            <a:r>
              <a:rPr lang="en-GB" sz="3600" dirty="0"/>
              <a:t>Statistical estimation focuses on finding two estimates.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514350" indent="-514350">
              <a:buFont typeface="+mj-lt"/>
              <a:buAutoNum type="arabicPeriod"/>
            </a:pPr>
            <a:r>
              <a:rPr lang="en-GB" sz="2400" b="1" dirty="0"/>
              <a:t>Point estimate</a:t>
            </a:r>
          </a:p>
          <a:p>
            <a:pPr lvl="1"/>
            <a:r>
              <a:rPr lang="en-GB" sz="2200" dirty="0"/>
              <a:t>The point estimate is our best guess of the population parameter. </a:t>
            </a:r>
          </a:p>
          <a:p>
            <a:pPr lvl="1"/>
            <a:r>
              <a:rPr lang="en-GB" sz="2200" dirty="0"/>
              <a:t>For example: We often use M as our point estimate of </a:t>
            </a:r>
            <a:r>
              <a:rPr lang="en-GB" sz="2200" dirty="0">
                <a:sym typeface="Symbol" pitchFamily="2" charset="2"/>
              </a:rPr>
              <a:t></a:t>
            </a:r>
            <a:r>
              <a:rPr lang="en-GB" sz="2200" dirty="0"/>
              <a:t>.</a:t>
            </a:r>
          </a:p>
          <a:p>
            <a:pPr marL="0" indent="0">
              <a:buNone/>
            </a:pPr>
            <a:endParaRPr lang="en-GB" sz="2400" dirty="0"/>
          </a:p>
          <a:p>
            <a:pPr marL="514350" indent="-514350">
              <a:buFont typeface="+mj-lt"/>
              <a:buAutoNum type="arabicPeriod" startAt="2"/>
            </a:pPr>
            <a:r>
              <a:rPr lang="en-GB" sz="2400" b="1" dirty="0"/>
              <a:t>Interval estimate</a:t>
            </a:r>
          </a:p>
          <a:p>
            <a:pPr lvl="1"/>
            <a:r>
              <a:rPr lang="en-GB" sz="2200" dirty="0"/>
              <a:t>We calculate an interval estimate to determine how close our point estimate (M) is likely to be to the population value (</a:t>
            </a:r>
            <a:r>
              <a:rPr lang="en-GB" sz="2200" dirty="0">
                <a:sym typeface="Symbol" pitchFamily="2" charset="2"/>
              </a:rPr>
              <a:t>). </a:t>
            </a:r>
          </a:p>
          <a:p>
            <a:pPr lvl="1"/>
            <a:r>
              <a:rPr lang="en-GB" sz="2200" dirty="0">
                <a:sym typeface="Symbol" pitchFamily="2" charset="2"/>
              </a:rPr>
              <a:t>The interval estimate tells us the precision of our point estimate.</a:t>
            </a:r>
            <a:endParaRPr lang="en-GB" sz="2200" dirty="0"/>
          </a:p>
          <a:p>
            <a:pPr marL="0" indent="0">
              <a:buNone/>
            </a:pPr>
            <a:endParaRPr lang="en-GB" sz="24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52</a:t>
            </a:fld>
            <a:endParaRPr lang="en-GB"/>
          </a:p>
        </p:txBody>
      </p:sp>
    </p:spTree>
    <p:extLst>
      <p:ext uri="{BB962C8B-B14F-4D97-AF65-F5344CB8AC3E}">
        <p14:creationId xmlns:p14="http://schemas.microsoft.com/office/powerpoint/2010/main" val="81412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The dance of the means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lvl="0" indent="0">
              <a:buNone/>
            </a:pPr>
            <a:r>
              <a:rPr lang="en-GB" dirty="0"/>
              <a:t>In this task, we will use the ESCI “Distributions” tool to visualize and explore the “dance of the means” (Cumming, 2012).</a:t>
            </a:r>
          </a:p>
          <a:p>
            <a:pPr marL="0" lvl="0" indent="0">
              <a:buNone/>
            </a:pPr>
            <a:endParaRPr lang="en-GB" dirty="0"/>
          </a:p>
          <a:p>
            <a:pPr marL="0" lvl="0" indent="0">
              <a:buNone/>
            </a:pPr>
            <a:r>
              <a:rPr lang="en-GB" dirty="0"/>
              <a:t>How does sample size affect the dance? What happens if we change the population standard deviation?</a:t>
            </a:r>
          </a:p>
          <a:p>
            <a:pPr lvl="0"/>
            <a:endParaRPr lang="en-GB" dirty="0"/>
          </a:p>
          <a:p>
            <a:pPr lvl="0"/>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53</a:t>
            </a:fld>
            <a:endParaRPr lang="en-GB"/>
          </a:p>
        </p:txBody>
      </p:sp>
      <p:sp>
        <p:nvSpPr>
          <p:cNvPr id="5" name="TextBox 4">
            <a:extLst>
              <a:ext uri="{FF2B5EF4-FFF2-40B4-BE49-F238E27FC236}">
                <a16:creationId xmlns:a16="http://schemas.microsoft.com/office/drawing/2014/main" id="{78025DC3-91FE-2A4A-AAA5-CF384B5E1EFE}"/>
              </a:ext>
            </a:extLst>
          </p:cNvPr>
          <p:cNvSpPr txBox="1"/>
          <p:nvPr/>
        </p:nvSpPr>
        <p:spPr>
          <a:xfrm>
            <a:off x="6231466" y="1544116"/>
            <a:ext cx="2048934" cy="369332"/>
          </a:xfrm>
          <a:prstGeom prst="rect">
            <a:avLst/>
          </a:prstGeom>
          <a:solidFill>
            <a:srgbClr val="C00000"/>
          </a:solidFill>
        </p:spPr>
        <p:txBody>
          <a:bodyPr wrap="square" rtlCol="0">
            <a:spAutoFit/>
          </a:bodyPr>
          <a:lstStyle/>
          <a:p>
            <a:pPr algn="ctr"/>
            <a:r>
              <a:rPr lang="en-US" dirty="0">
                <a:solidFill>
                  <a:schemeClr val="bg1"/>
                </a:solidFill>
              </a:rPr>
              <a:t>Handout task 4</a:t>
            </a:r>
          </a:p>
        </p:txBody>
      </p:sp>
    </p:spTree>
    <p:extLst>
      <p:ext uri="{BB962C8B-B14F-4D97-AF65-F5344CB8AC3E}">
        <p14:creationId xmlns:p14="http://schemas.microsoft.com/office/powerpoint/2010/main" val="3515070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Drunken dance: </a:t>
            </a:r>
            <a:br>
              <a:rPr lang="en-GB" dirty="0"/>
            </a:br>
            <a:r>
              <a:rPr lang="en-GB" dirty="0">
                <a:sym typeface="Symbol" pitchFamily="2" charset="2"/>
              </a:rPr>
              <a:t></a:t>
            </a:r>
            <a:r>
              <a:rPr lang="en-GB" dirty="0"/>
              <a:t> = 50, </a:t>
            </a:r>
            <a:r>
              <a:rPr lang="en-GB" dirty="0">
                <a:sym typeface="Symbol" pitchFamily="2" charset="2"/>
              </a:rPr>
              <a:t></a:t>
            </a:r>
            <a:r>
              <a:rPr lang="en-GB" dirty="0"/>
              <a:t> = 20, N = 10</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lvl="0"/>
            <a:r>
              <a:rPr lang="en-GB" dirty="0"/>
              <a:t>Text</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54</a:t>
            </a:fld>
            <a:endParaRPr lang="en-GB"/>
          </a:p>
        </p:txBody>
      </p:sp>
      <p:sp>
        <p:nvSpPr>
          <p:cNvPr id="5" name="TextBox 4">
            <a:extLst>
              <a:ext uri="{FF2B5EF4-FFF2-40B4-BE49-F238E27FC236}">
                <a16:creationId xmlns:a16="http://schemas.microsoft.com/office/drawing/2014/main" id="{78025DC3-91FE-2A4A-AAA5-CF384B5E1EFE}"/>
              </a:ext>
            </a:extLst>
          </p:cNvPr>
          <p:cNvSpPr txBox="1"/>
          <p:nvPr/>
        </p:nvSpPr>
        <p:spPr>
          <a:xfrm>
            <a:off x="6231466" y="1544116"/>
            <a:ext cx="2048934" cy="369332"/>
          </a:xfrm>
          <a:prstGeom prst="rect">
            <a:avLst/>
          </a:prstGeom>
          <a:solidFill>
            <a:srgbClr val="C00000"/>
          </a:solidFill>
        </p:spPr>
        <p:txBody>
          <a:bodyPr wrap="square" rtlCol="0">
            <a:spAutoFit/>
          </a:bodyPr>
          <a:lstStyle/>
          <a:p>
            <a:pPr algn="ctr"/>
            <a:r>
              <a:rPr lang="en-US" dirty="0">
                <a:solidFill>
                  <a:schemeClr val="bg1"/>
                </a:solidFill>
              </a:rPr>
              <a:t>Handout task 4</a:t>
            </a:r>
          </a:p>
        </p:txBody>
      </p:sp>
      <p:pic>
        <p:nvPicPr>
          <p:cNvPr id="6" name="Picture 5">
            <a:extLst>
              <a:ext uri="{FF2B5EF4-FFF2-40B4-BE49-F238E27FC236}">
                <a16:creationId xmlns:a16="http://schemas.microsoft.com/office/drawing/2014/main" id="{37E4E9A5-F2E9-2344-B9F2-FBFD9C2C6C99}"/>
              </a:ext>
            </a:extLst>
          </p:cNvPr>
          <p:cNvPicPr>
            <a:picLocks noChangeAspect="1"/>
          </p:cNvPicPr>
          <p:nvPr/>
        </p:nvPicPr>
        <p:blipFill>
          <a:blip r:embed="rId2"/>
          <a:stretch>
            <a:fillRect/>
          </a:stretch>
        </p:blipFill>
        <p:spPr>
          <a:xfrm>
            <a:off x="612000" y="2097770"/>
            <a:ext cx="7920000" cy="4302855"/>
          </a:xfrm>
          <a:prstGeom prst="rect">
            <a:avLst/>
          </a:prstGeom>
        </p:spPr>
      </p:pic>
      <p:sp>
        <p:nvSpPr>
          <p:cNvPr id="7" name="Rectangle 6">
            <a:extLst>
              <a:ext uri="{FF2B5EF4-FFF2-40B4-BE49-F238E27FC236}">
                <a16:creationId xmlns:a16="http://schemas.microsoft.com/office/drawing/2014/main" id="{36724A2F-F7C4-D745-A417-6140B6A76461}"/>
              </a:ext>
            </a:extLst>
          </p:cNvPr>
          <p:cNvSpPr/>
          <p:nvPr/>
        </p:nvSpPr>
        <p:spPr>
          <a:xfrm>
            <a:off x="6835232" y="3725977"/>
            <a:ext cx="1125629" cy="523220"/>
          </a:xfrm>
          <a:prstGeom prst="rect">
            <a:avLst/>
          </a:prstGeom>
        </p:spPr>
        <p:txBody>
          <a:bodyPr wrap="none">
            <a:spAutoFit/>
          </a:bodyPr>
          <a:lstStyle/>
          <a:p>
            <a:r>
              <a:rPr lang="en-GB" sz="2800" dirty="0">
                <a:solidFill>
                  <a:srgbClr val="B5121B"/>
                </a:solidFill>
              </a:rPr>
              <a:t>N = 10</a:t>
            </a:r>
            <a:endParaRPr lang="en-US" sz="2800" dirty="0">
              <a:solidFill>
                <a:srgbClr val="B5121B"/>
              </a:solidFill>
            </a:endParaRPr>
          </a:p>
        </p:txBody>
      </p:sp>
      <p:cxnSp>
        <p:nvCxnSpPr>
          <p:cNvPr id="9" name="Straight Arrow Connector 8">
            <a:extLst>
              <a:ext uri="{FF2B5EF4-FFF2-40B4-BE49-F238E27FC236}">
                <a16:creationId xmlns:a16="http://schemas.microsoft.com/office/drawing/2014/main" id="{689F11A4-8871-BF47-808B-85780C66B909}"/>
              </a:ext>
            </a:extLst>
          </p:cNvPr>
          <p:cNvCxnSpPr>
            <a:cxnSpLocks/>
          </p:cNvCxnSpPr>
          <p:nvPr/>
        </p:nvCxnSpPr>
        <p:spPr>
          <a:xfrm flipH="1" flipV="1">
            <a:off x="6105832" y="3215149"/>
            <a:ext cx="1111045" cy="589935"/>
          </a:xfrm>
          <a:prstGeom prst="straightConnector1">
            <a:avLst/>
          </a:prstGeom>
          <a:ln>
            <a:solidFill>
              <a:srgbClr val="B5121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01057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Sober dance: </a:t>
            </a:r>
            <a:br>
              <a:rPr lang="en-GB" dirty="0"/>
            </a:br>
            <a:r>
              <a:rPr lang="en-GB" dirty="0">
                <a:sym typeface="Symbol" pitchFamily="2" charset="2"/>
              </a:rPr>
              <a:t></a:t>
            </a:r>
            <a:r>
              <a:rPr lang="en-GB" dirty="0"/>
              <a:t> = 50, </a:t>
            </a:r>
            <a:r>
              <a:rPr lang="en-GB" dirty="0">
                <a:sym typeface="Symbol" pitchFamily="2" charset="2"/>
              </a:rPr>
              <a:t></a:t>
            </a:r>
            <a:r>
              <a:rPr lang="en-GB" dirty="0"/>
              <a:t> = 20, N = 50</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lvl="0"/>
            <a:r>
              <a:rPr lang="en-GB" dirty="0"/>
              <a:t>Text</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55</a:t>
            </a:fld>
            <a:endParaRPr lang="en-GB"/>
          </a:p>
        </p:txBody>
      </p:sp>
      <p:sp>
        <p:nvSpPr>
          <p:cNvPr id="5" name="TextBox 4">
            <a:extLst>
              <a:ext uri="{FF2B5EF4-FFF2-40B4-BE49-F238E27FC236}">
                <a16:creationId xmlns:a16="http://schemas.microsoft.com/office/drawing/2014/main" id="{78025DC3-91FE-2A4A-AAA5-CF384B5E1EFE}"/>
              </a:ext>
            </a:extLst>
          </p:cNvPr>
          <p:cNvSpPr txBox="1"/>
          <p:nvPr/>
        </p:nvSpPr>
        <p:spPr>
          <a:xfrm>
            <a:off x="6231466" y="1544116"/>
            <a:ext cx="2048934" cy="369332"/>
          </a:xfrm>
          <a:prstGeom prst="rect">
            <a:avLst/>
          </a:prstGeom>
          <a:solidFill>
            <a:srgbClr val="C00000"/>
          </a:solidFill>
        </p:spPr>
        <p:txBody>
          <a:bodyPr wrap="square" rtlCol="0">
            <a:spAutoFit/>
          </a:bodyPr>
          <a:lstStyle/>
          <a:p>
            <a:pPr algn="ctr"/>
            <a:r>
              <a:rPr lang="en-US" dirty="0">
                <a:solidFill>
                  <a:schemeClr val="bg1"/>
                </a:solidFill>
              </a:rPr>
              <a:t>Handout task 4</a:t>
            </a:r>
          </a:p>
        </p:txBody>
      </p:sp>
      <p:pic>
        <p:nvPicPr>
          <p:cNvPr id="7" name="Picture 6">
            <a:extLst>
              <a:ext uri="{FF2B5EF4-FFF2-40B4-BE49-F238E27FC236}">
                <a16:creationId xmlns:a16="http://schemas.microsoft.com/office/drawing/2014/main" id="{EBA20F78-C8E5-DF4F-B05A-E16B15186D67}"/>
              </a:ext>
            </a:extLst>
          </p:cNvPr>
          <p:cNvPicPr>
            <a:picLocks noChangeAspect="1"/>
          </p:cNvPicPr>
          <p:nvPr/>
        </p:nvPicPr>
        <p:blipFill>
          <a:blip r:embed="rId2"/>
          <a:stretch>
            <a:fillRect/>
          </a:stretch>
        </p:blipFill>
        <p:spPr>
          <a:xfrm>
            <a:off x="612000" y="2082251"/>
            <a:ext cx="7920000" cy="4302855"/>
          </a:xfrm>
          <a:prstGeom prst="rect">
            <a:avLst/>
          </a:prstGeom>
        </p:spPr>
      </p:pic>
      <p:sp>
        <p:nvSpPr>
          <p:cNvPr id="9" name="Rectangle 8">
            <a:extLst>
              <a:ext uri="{FF2B5EF4-FFF2-40B4-BE49-F238E27FC236}">
                <a16:creationId xmlns:a16="http://schemas.microsoft.com/office/drawing/2014/main" id="{1D62F253-99D7-1448-B597-A2929E40655E}"/>
              </a:ext>
            </a:extLst>
          </p:cNvPr>
          <p:cNvSpPr/>
          <p:nvPr/>
        </p:nvSpPr>
        <p:spPr>
          <a:xfrm>
            <a:off x="6835232" y="3725977"/>
            <a:ext cx="1125629" cy="523220"/>
          </a:xfrm>
          <a:prstGeom prst="rect">
            <a:avLst/>
          </a:prstGeom>
        </p:spPr>
        <p:txBody>
          <a:bodyPr wrap="none">
            <a:spAutoFit/>
          </a:bodyPr>
          <a:lstStyle/>
          <a:p>
            <a:r>
              <a:rPr lang="en-GB" sz="2800" dirty="0">
                <a:solidFill>
                  <a:srgbClr val="B5121B"/>
                </a:solidFill>
              </a:rPr>
              <a:t>N = 50</a:t>
            </a:r>
            <a:endParaRPr lang="en-US" sz="2800" dirty="0">
              <a:solidFill>
                <a:srgbClr val="B5121B"/>
              </a:solidFill>
            </a:endParaRPr>
          </a:p>
        </p:txBody>
      </p:sp>
      <p:cxnSp>
        <p:nvCxnSpPr>
          <p:cNvPr id="10" name="Straight Arrow Connector 9">
            <a:extLst>
              <a:ext uri="{FF2B5EF4-FFF2-40B4-BE49-F238E27FC236}">
                <a16:creationId xmlns:a16="http://schemas.microsoft.com/office/drawing/2014/main" id="{D541B5FA-2C1B-FB47-B6D9-7F8DD94F4E44}"/>
              </a:ext>
            </a:extLst>
          </p:cNvPr>
          <p:cNvCxnSpPr>
            <a:cxnSpLocks/>
          </p:cNvCxnSpPr>
          <p:nvPr/>
        </p:nvCxnSpPr>
        <p:spPr>
          <a:xfrm flipH="1" flipV="1">
            <a:off x="6105832" y="3215149"/>
            <a:ext cx="1111045" cy="589935"/>
          </a:xfrm>
          <a:prstGeom prst="straightConnector1">
            <a:avLst/>
          </a:prstGeom>
          <a:ln>
            <a:solidFill>
              <a:srgbClr val="B5121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53494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Very sober dance:</a:t>
            </a:r>
            <a:br>
              <a:rPr lang="en-GB" dirty="0"/>
            </a:br>
            <a:r>
              <a:rPr lang="en-GB" dirty="0">
                <a:sym typeface="Symbol" pitchFamily="2" charset="2"/>
              </a:rPr>
              <a:t></a:t>
            </a:r>
            <a:r>
              <a:rPr lang="en-GB" dirty="0"/>
              <a:t> = 50, </a:t>
            </a:r>
            <a:r>
              <a:rPr lang="en-GB" dirty="0">
                <a:sym typeface="Symbol" pitchFamily="2" charset="2"/>
              </a:rPr>
              <a:t></a:t>
            </a:r>
            <a:r>
              <a:rPr lang="en-GB" dirty="0"/>
              <a:t> = 20, N = 100</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lvl="0"/>
            <a:r>
              <a:rPr lang="en-GB" dirty="0"/>
              <a:t>Text</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56</a:t>
            </a:fld>
            <a:endParaRPr lang="en-GB"/>
          </a:p>
        </p:txBody>
      </p:sp>
      <p:sp>
        <p:nvSpPr>
          <p:cNvPr id="5" name="TextBox 4">
            <a:extLst>
              <a:ext uri="{FF2B5EF4-FFF2-40B4-BE49-F238E27FC236}">
                <a16:creationId xmlns:a16="http://schemas.microsoft.com/office/drawing/2014/main" id="{78025DC3-91FE-2A4A-AAA5-CF384B5E1EFE}"/>
              </a:ext>
            </a:extLst>
          </p:cNvPr>
          <p:cNvSpPr txBox="1"/>
          <p:nvPr/>
        </p:nvSpPr>
        <p:spPr>
          <a:xfrm>
            <a:off x="6231466" y="1544116"/>
            <a:ext cx="2048934" cy="369332"/>
          </a:xfrm>
          <a:prstGeom prst="rect">
            <a:avLst/>
          </a:prstGeom>
          <a:solidFill>
            <a:srgbClr val="C00000"/>
          </a:solidFill>
        </p:spPr>
        <p:txBody>
          <a:bodyPr wrap="square" rtlCol="0">
            <a:spAutoFit/>
          </a:bodyPr>
          <a:lstStyle/>
          <a:p>
            <a:pPr algn="ctr"/>
            <a:r>
              <a:rPr lang="en-US" dirty="0">
                <a:solidFill>
                  <a:schemeClr val="bg1"/>
                </a:solidFill>
              </a:rPr>
              <a:t>Handout task 4</a:t>
            </a:r>
          </a:p>
        </p:txBody>
      </p:sp>
      <p:pic>
        <p:nvPicPr>
          <p:cNvPr id="8" name="Picture 7">
            <a:extLst>
              <a:ext uri="{FF2B5EF4-FFF2-40B4-BE49-F238E27FC236}">
                <a16:creationId xmlns:a16="http://schemas.microsoft.com/office/drawing/2014/main" id="{7D9DC59F-157D-6348-B850-FD358B7009A9}"/>
              </a:ext>
            </a:extLst>
          </p:cNvPr>
          <p:cNvPicPr>
            <a:picLocks noChangeAspect="1"/>
          </p:cNvPicPr>
          <p:nvPr/>
        </p:nvPicPr>
        <p:blipFill>
          <a:blip r:embed="rId2"/>
          <a:stretch>
            <a:fillRect/>
          </a:stretch>
        </p:blipFill>
        <p:spPr>
          <a:xfrm>
            <a:off x="618017" y="2071090"/>
            <a:ext cx="7920000" cy="4302855"/>
          </a:xfrm>
          <a:prstGeom prst="rect">
            <a:avLst/>
          </a:prstGeom>
        </p:spPr>
      </p:pic>
      <p:sp>
        <p:nvSpPr>
          <p:cNvPr id="11" name="Rectangle 10">
            <a:extLst>
              <a:ext uri="{FF2B5EF4-FFF2-40B4-BE49-F238E27FC236}">
                <a16:creationId xmlns:a16="http://schemas.microsoft.com/office/drawing/2014/main" id="{679F7DFF-2731-3048-9DD0-B0DC705F2BE7}"/>
              </a:ext>
            </a:extLst>
          </p:cNvPr>
          <p:cNvSpPr/>
          <p:nvPr/>
        </p:nvSpPr>
        <p:spPr>
          <a:xfrm>
            <a:off x="6835232" y="3725977"/>
            <a:ext cx="1308371" cy="523220"/>
          </a:xfrm>
          <a:prstGeom prst="rect">
            <a:avLst/>
          </a:prstGeom>
        </p:spPr>
        <p:txBody>
          <a:bodyPr wrap="none">
            <a:spAutoFit/>
          </a:bodyPr>
          <a:lstStyle/>
          <a:p>
            <a:r>
              <a:rPr lang="en-GB" sz="2800" dirty="0">
                <a:solidFill>
                  <a:srgbClr val="B5121B"/>
                </a:solidFill>
              </a:rPr>
              <a:t>N = 100</a:t>
            </a:r>
            <a:endParaRPr lang="en-US" sz="2800" dirty="0">
              <a:solidFill>
                <a:srgbClr val="B5121B"/>
              </a:solidFill>
            </a:endParaRPr>
          </a:p>
        </p:txBody>
      </p:sp>
      <p:cxnSp>
        <p:nvCxnSpPr>
          <p:cNvPr id="12" name="Straight Arrow Connector 11">
            <a:extLst>
              <a:ext uri="{FF2B5EF4-FFF2-40B4-BE49-F238E27FC236}">
                <a16:creationId xmlns:a16="http://schemas.microsoft.com/office/drawing/2014/main" id="{1CEBB661-861A-0842-A67D-1CF6559E25B3}"/>
              </a:ext>
            </a:extLst>
          </p:cNvPr>
          <p:cNvCxnSpPr>
            <a:cxnSpLocks/>
          </p:cNvCxnSpPr>
          <p:nvPr/>
        </p:nvCxnSpPr>
        <p:spPr>
          <a:xfrm flipH="1" flipV="1">
            <a:off x="6105832" y="3215149"/>
            <a:ext cx="1111045" cy="589935"/>
          </a:xfrm>
          <a:prstGeom prst="straightConnector1">
            <a:avLst/>
          </a:prstGeom>
          <a:ln>
            <a:solidFill>
              <a:srgbClr val="B5121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56332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Compare the two dances of the means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lvl="0"/>
            <a:r>
              <a:rPr lang="en-GB" dirty="0"/>
              <a:t>Text</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57</a:t>
            </a:fld>
            <a:endParaRPr lang="en-GB"/>
          </a:p>
        </p:txBody>
      </p:sp>
      <p:sp>
        <p:nvSpPr>
          <p:cNvPr id="5" name="TextBox 4">
            <a:extLst>
              <a:ext uri="{FF2B5EF4-FFF2-40B4-BE49-F238E27FC236}">
                <a16:creationId xmlns:a16="http://schemas.microsoft.com/office/drawing/2014/main" id="{78025DC3-91FE-2A4A-AAA5-CF384B5E1EFE}"/>
              </a:ext>
            </a:extLst>
          </p:cNvPr>
          <p:cNvSpPr txBox="1"/>
          <p:nvPr/>
        </p:nvSpPr>
        <p:spPr>
          <a:xfrm>
            <a:off x="6231466" y="1544116"/>
            <a:ext cx="2048934" cy="369332"/>
          </a:xfrm>
          <a:prstGeom prst="rect">
            <a:avLst/>
          </a:prstGeom>
          <a:solidFill>
            <a:srgbClr val="C00000"/>
          </a:solidFill>
        </p:spPr>
        <p:txBody>
          <a:bodyPr wrap="square" rtlCol="0">
            <a:spAutoFit/>
          </a:bodyPr>
          <a:lstStyle/>
          <a:p>
            <a:pPr algn="ctr"/>
            <a:r>
              <a:rPr lang="en-US" dirty="0">
                <a:solidFill>
                  <a:schemeClr val="bg1"/>
                </a:solidFill>
              </a:rPr>
              <a:t>Handout task 4</a:t>
            </a:r>
          </a:p>
        </p:txBody>
      </p:sp>
      <p:pic>
        <p:nvPicPr>
          <p:cNvPr id="8" name="Picture 7">
            <a:extLst>
              <a:ext uri="{FF2B5EF4-FFF2-40B4-BE49-F238E27FC236}">
                <a16:creationId xmlns:a16="http://schemas.microsoft.com/office/drawing/2014/main" id="{7D9DC59F-157D-6348-B850-FD358B7009A9}"/>
              </a:ext>
            </a:extLst>
          </p:cNvPr>
          <p:cNvPicPr/>
          <p:nvPr/>
        </p:nvPicPr>
        <p:blipFill>
          <a:blip r:embed="rId2"/>
          <a:stretch>
            <a:fillRect/>
          </a:stretch>
        </p:blipFill>
        <p:spPr>
          <a:xfrm>
            <a:off x="4572000" y="4303390"/>
            <a:ext cx="4319905" cy="2346960"/>
          </a:xfrm>
          <a:prstGeom prst="rect">
            <a:avLst/>
          </a:prstGeom>
        </p:spPr>
      </p:pic>
      <p:pic>
        <p:nvPicPr>
          <p:cNvPr id="7" name="Picture 6">
            <a:extLst>
              <a:ext uri="{FF2B5EF4-FFF2-40B4-BE49-F238E27FC236}">
                <a16:creationId xmlns:a16="http://schemas.microsoft.com/office/drawing/2014/main" id="{3252E86A-84E8-0348-A232-1B9DB50983BB}"/>
              </a:ext>
            </a:extLst>
          </p:cNvPr>
          <p:cNvPicPr/>
          <p:nvPr/>
        </p:nvPicPr>
        <p:blipFill>
          <a:blip r:embed="rId3"/>
          <a:stretch>
            <a:fillRect/>
          </a:stretch>
        </p:blipFill>
        <p:spPr>
          <a:xfrm>
            <a:off x="252095" y="1913448"/>
            <a:ext cx="4319905" cy="2346960"/>
          </a:xfrm>
          <a:prstGeom prst="rect">
            <a:avLst/>
          </a:prstGeom>
        </p:spPr>
      </p:pic>
      <p:sp>
        <p:nvSpPr>
          <p:cNvPr id="9" name="Rectangle 8">
            <a:extLst>
              <a:ext uri="{FF2B5EF4-FFF2-40B4-BE49-F238E27FC236}">
                <a16:creationId xmlns:a16="http://schemas.microsoft.com/office/drawing/2014/main" id="{A4EF9278-75CB-C646-B460-110CCC2014D4}"/>
              </a:ext>
            </a:extLst>
          </p:cNvPr>
          <p:cNvSpPr/>
          <p:nvPr/>
        </p:nvSpPr>
        <p:spPr>
          <a:xfrm>
            <a:off x="3279066" y="2825318"/>
            <a:ext cx="788999" cy="369332"/>
          </a:xfrm>
          <a:prstGeom prst="rect">
            <a:avLst/>
          </a:prstGeom>
        </p:spPr>
        <p:txBody>
          <a:bodyPr wrap="none">
            <a:spAutoFit/>
          </a:bodyPr>
          <a:lstStyle/>
          <a:p>
            <a:r>
              <a:rPr lang="en-GB" dirty="0">
                <a:solidFill>
                  <a:srgbClr val="B5121B"/>
                </a:solidFill>
              </a:rPr>
              <a:t>N = 10</a:t>
            </a:r>
            <a:endParaRPr lang="en-US" dirty="0">
              <a:solidFill>
                <a:srgbClr val="B5121B"/>
              </a:solidFill>
            </a:endParaRPr>
          </a:p>
        </p:txBody>
      </p:sp>
      <p:sp>
        <p:nvSpPr>
          <p:cNvPr id="10" name="Rectangle 9">
            <a:extLst>
              <a:ext uri="{FF2B5EF4-FFF2-40B4-BE49-F238E27FC236}">
                <a16:creationId xmlns:a16="http://schemas.microsoft.com/office/drawing/2014/main" id="{F6508F04-ADC6-2C45-9CC7-5209F1452EC4}"/>
              </a:ext>
            </a:extLst>
          </p:cNvPr>
          <p:cNvSpPr/>
          <p:nvPr/>
        </p:nvSpPr>
        <p:spPr>
          <a:xfrm>
            <a:off x="7726351" y="5292204"/>
            <a:ext cx="906017" cy="369332"/>
          </a:xfrm>
          <a:prstGeom prst="rect">
            <a:avLst/>
          </a:prstGeom>
        </p:spPr>
        <p:txBody>
          <a:bodyPr wrap="none">
            <a:spAutoFit/>
          </a:bodyPr>
          <a:lstStyle/>
          <a:p>
            <a:r>
              <a:rPr lang="en-GB" dirty="0">
                <a:solidFill>
                  <a:srgbClr val="B5121B"/>
                </a:solidFill>
              </a:rPr>
              <a:t>N = 100</a:t>
            </a:r>
            <a:endParaRPr lang="en-US" dirty="0">
              <a:solidFill>
                <a:srgbClr val="B5121B"/>
              </a:solidFill>
            </a:endParaRPr>
          </a:p>
        </p:txBody>
      </p:sp>
    </p:spTree>
    <p:extLst>
      <p:ext uri="{BB962C8B-B14F-4D97-AF65-F5344CB8AC3E}">
        <p14:creationId xmlns:p14="http://schemas.microsoft.com/office/powerpoint/2010/main" val="3846537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sym typeface="Symbol" pitchFamily="2" charset="2"/>
              </a:rPr>
              <a:t></a:t>
            </a:r>
            <a:r>
              <a:rPr lang="en-GB" dirty="0"/>
              <a:t> = 50, </a:t>
            </a:r>
            <a:r>
              <a:rPr lang="en-GB" dirty="0">
                <a:sym typeface="Symbol" pitchFamily="2" charset="2"/>
              </a:rPr>
              <a:t></a:t>
            </a:r>
            <a:r>
              <a:rPr lang="en-GB" dirty="0"/>
              <a:t> = 20, N = 20</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lvl="0"/>
            <a:r>
              <a:rPr lang="en-GB" dirty="0"/>
              <a:t>Text</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58</a:t>
            </a:fld>
            <a:endParaRPr lang="en-GB"/>
          </a:p>
        </p:txBody>
      </p:sp>
      <p:sp>
        <p:nvSpPr>
          <p:cNvPr id="5" name="TextBox 4">
            <a:extLst>
              <a:ext uri="{FF2B5EF4-FFF2-40B4-BE49-F238E27FC236}">
                <a16:creationId xmlns:a16="http://schemas.microsoft.com/office/drawing/2014/main" id="{78025DC3-91FE-2A4A-AAA5-CF384B5E1EFE}"/>
              </a:ext>
            </a:extLst>
          </p:cNvPr>
          <p:cNvSpPr txBox="1"/>
          <p:nvPr/>
        </p:nvSpPr>
        <p:spPr>
          <a:xfrm>
            <a:off x="6231466" y="1544116"/>
            <a:ext cx="2048934" cy="369332"/>
          </a:xfrm>
          <a:prstGeom prst="rect">
            <a:avLst/>
          </a:prstGeom>
          <a:solidFill>
            <a:srgbClr val="C00000"/>
          </a:solidFill>
        </p:spPr>
        <p:txBody>
          <a:bodyPr wrap="square" rtlCol="0">
            <a:spAutoFit/>
          </a:bodyPr>
          <a:lstStyle/>
          <a:p>
            <a:pPr algn="ctr"/>
            <a:r>
              <a:rPr lang="en-US" dirty="0">
                <a:solidFill>
                  <a:schemeClr val="bg1"/>
                </a:solidFill>
              </a:rPr>
              <a:t>Handout task 4</a:t>
            </a:r>
          </a:p>
        </p:txBody>
      </p:sp>
      <p:pic>
        <p:nvPicPr>
          <p:cNvPr id="9" name="Picture 8">
            <a:extLst>
              <a:ext uri="{FF2B5EF4-FFF2-40B4-BE49-F238E27FC236}">
                <a16:creationId xmlns:a16="http://schemas.microsoft.com/office/drawing/2014/main" id="{C509B3F7-9765-2549-A1E6-E101CEE8AFD3}"/>
              </a:ext>
            </a:extLst>
          </p:cNvPr>
          <p:cNvPicPr>
            <a:picLocks noChangeAspect="1"/>
          </p:cNvPicPr>
          <p:nvPr/>
        </p:nvPicPr>
        <p:blipFill>
          <a:blip r:embed="rId2"/>
          <a:stretch>
            <a:fillRect/>
          </a:stretch>
        </p:blipFill>
        <p:spPr>
          <a:xfrm>
            <a:off x="612000" y="2019091"/>
            <a:ext cx="7920000" cy="4302855"/>
          </a:xfrm>
          <a:prstGeom prst="rect">
            <a:avLst/>
          </a:prstGeom>
        </p:spPr>
      </p:pic>
      <p:sp>
        <p:nvSpPr>
          <p:cNvPr id="10" name="Rectangle 9">
            <a:extLst>
              <a:ext uri="{FF2B5EF4-FFF2-40B4-BE49-F238E27FC236}">
                <a16:creationId xmlns:a16="http://schemas.microsoft.com/office/drawing/2014/main" id="{35E7258B-F688-144F-AB1C-4766F169CC71}"/>
              </a:ext>
            </a:extLst>
          </p:cNvPr>
          <p:cNvSpPr/>
          <p:nvPr/>
        </p:nvSpPr>
        <p:spPr>
          <a:xfrm>
            <a:off x="6931205" y="2241850"/>
            <a:ext cx="1109599" cy="523220"/>
          </a:xfrm>
          <a:prstGeom prst="rect">
            <a:avLst/>
          </a:prstGeom>
        </p:spPr>
        <p:txBody>
          <a:bodyPr wrap="none">
            <a:spAutoFit/>
          </a:bodyPr>
          <a:lstStyle/>
          <a:p>
            <a:r>
              <a:rPr lang="en-GB" sz="2800" dirty="0">
                <a:solidFill>
                  <a:srgbClr val="B5121B"/>
                </a:solidFill>
                <a:sym typeface="Symbol" pitchFamily="2" charset="2"/>
              </a:rPr>
              <a:t></a:t>
            </a:r>
            <a:r>
              <a:rPr lang="en-GB" sz="2800" dirty="0">
                <a:solidFill>
                  <a:srgbClr val="B5121B"/>
                </a:solidFill>
              </a:rPr>
              <a:t> = 20</a:t>
            </a:r>
            <a:endParaRPr lang="en-US" sz="2800" dirty="0">
              <a:solidFill>
                <a:srgbClr val="B5121B"/>
              </a:solidFill>
            </a:endParaRPr>
          </a:p>
        </p:txBody>
      </p:sp>
    </p:spTree>
    <p:extLst>
      <p:ext uri="{BB962C8B-B14F-4D97-AF65-F5344CB8AC3E}">
        <p14:creationId xmlns:p14="http://schemas.microsoft.com/office/powerpoint/2010/main" val="9935719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sym typeface="Symbol" pitchFamily="2" charset="2"/>
              </a:rPr>
              <a:t></a:t>
            </a:r>
            <a:r>
              <a:rPr lang="en-GB" dirty="0"/>
              <a:t> = 50, </a:t>
            </a:r>
            <a:r>
              <a:rPr lang="en-GB" dirty="0">
                <a:sym typeface="Symbol" pitchFamily="2" charset="2"/>
              </a:rPr>
              <a:t></a:t>
            </a:r>
            <a:r>
              <a:rPr lang="en-GB" dirty="0"/>
              <a:t> = 10, N = 20</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lvl="0"/>
            <a:r>
              <a:rPr lang="en-GB" dirty="0"/>
              <a:t>Text</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59</a:t>
            </a:fld>
            <a:endParaRPr lang="en-GB"/>
          </a:p>
        </p:txBody>
      </p:sp>
      <p:sp>
        <p:nvSpPr>
          <p:cNvPr id="5" name="TextBox 4">
            <a:extLst>
              <a:ext uri="{FF2B5EF4-FFF2-40B4-BE49-F238E27FC236}">
                <a16:creationId xmlns:a16="http://schemas.microsoft.com/office/drawing/2014/main" id="{78025DC3-91FE-2A4A-AAA5-CF384B5E1EFE}"/>
              </a:ext>
            </a:extLst>
          </p:cNvPr>
          <p:cNvSpPr txBox="1"/>
          <p:nvPr/>
        </p:nvSpPr>
        <p:spPr>
          <a:xfrm>
            <a:off x="6231466" y="1544116"/>
            <a:ext cx="2048934" cy="369332"/>
          </a:xfrm>
          <a:prstGeom prst="rect">
            <a:avLst/>
          </a:prstGeom>
          <a:solidFill>
            <a:srgbClr val="C00000"/>
          </a:solidFill>
        </p:spPr>
        <p:txBody>
          <a:bodyPr wrap="square" rtlCol="0">
            <a:spAutoFit/>
          </a:bodyPr>
          <a:lstStyle/>
          <a:p>
            <a:pPr algn="ctr"/>
            <a:r>
              <a:rPr lang="en-US" dirty="0">
                <a:solidFill>
                  <a:schemeClr val="bg1"/>
                </a:solidFill>
              </a:rPr>
              <a:t>Handout task 4</a:t>
            </a:r>
          </a:p>
        </p:txBody>
      </p:sp>
      <p:pic>
        <p:nvPicPr>
          <p:cNvPr id="7" name="Picture 6">
            <a:extLst>
              <a:ext uri="{FF2B5EF4-FFF2-40B4-BE49-F238E27FC236}">
                <a16:creationId xmlns:a16="http://schemas.microsoft.com/office/drawing/2014/main" id="{7EF2D2EF-70C5-A94E-BCF4-A80B4E9D25D2}"/>
              </a:ext>
            </a:extLst>
          </p:cNvPr>
          <p:cNvPicPr>
            <a:picLocks noChangeAspect="1"/>
          </p:cNvPicPr>
          <p:nvPr/>
        </p:nvPicPr>
        <p:blipFill>
          <a:blip r:embed="rId2"/>
          <a:stretch>
            <a:fillRect/>
          </a:stretch>
        </p:blipFill>
        <p:spPr>
          <a:xfrm>
            <a:off x="612000" y="2019091"/>
            <a:ext cx="7920000" cy="4302855"/>
          </a:xfrm>
          <a:prstGeom prst="rect">
            <a:avLst/>
          </a:prstGeom>
        </p:spPr>
      </p:pic>
      <p:sp>
        <p:nvSpPr>
          <p:cNvPr id="10" name="Rectangle 9">
            <a:extLst>
              <a:ext uri="{FF2B5EF4-FFF2-40B4-BE49-F238E27FC236}">
                <a16:creationId xmlns:a16="http://schemas.microsoft.com/office/drawing/2014/main" id="{4D08738D-1751-CF46-A5C3-B333B42EA40A}"/>
              </a:ext>
            </a:extLst>
          </p:cNvPr>
          <p:cNvSpPr/>
          <p:nvPr/>
        </p:nvSpPr>
        <p:spPr>
          <a:xfrm>
            <a:off x="6931205" y="2241850"/>
            <a:ext cx="1109599" cy="523220"/>
          </a:xfrm>
          <a:prstGeom prst="rect">
            <a:avLst/>
          </a:prstGeom>
        </p:spPr>
        <p:txBody>
          <a:bodyPr wrap="none">
            <a:spAutoFit/>
          </a:bodyPr>
          <a:lstStyle/>
          <a:p>
            <a:r>
              <a:rPr lang="en-GB" sz="2800" dirty="0">
                <a:solidFill>
                  <a:srgbClr val="B5121B"/>
                </a:solidFill>
                <a:sym typeface="Symbol" pitchFamily="2" charset="2"/>
              </a:rPr>
              <a:t></a:t>
            </a:r>
            <a:r>
              <a:rPr lang="en-GB" sz="2800" dirty="0">
                <a:solidFill>
                  <a:srgbClr val="B5121B"/>
                </a:solidFill>
              </a:rPr>
              <a:t> = 10</a:t>
            </a:r>
            <a:endParaRPr lang="en-US" sz="2800" dirty="0">
              <a:solidFill>
                <a:srgbClr val="B5121B"/>
              </a:solidFill>
            </a:endParaRPr>
          </a:p>
        </p:txBody>
      </p:sp>
    </p:spTree>
    <p:extLst>
      <p:ext uri="{BB962C8B-B14F-4D97-AF65-F5344CB8AC3E}">
        <p14:creationId xmlns:p14="http://schemas.microsoft.com/office/powerpoint/2010/main" val="577071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Statistical inference</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r>
              <a:rPr lang="en-GB" dirty="0"/>
              <a:t>We use </a:t>
            </a:r>
            <a:r>
              <a:rPr lang="en-GB" b="1" dirty="0"/>
              <a:t>statistical inference </a:t>
            </a:r>
            <a:r>
              <a:rPr lang="en-GB" dirty="0"/>
              <a:t>to draws conclusions about a population based on sample data.</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6</a:t>
            </a:fld>
            <a:endParaRPr lang="en-GB"/>
          </a:p>
        </p:txBody>
      </p:sp>
      <p:pic>
        <p:nvPicPr>
          <p:cNvPr id="5" name="Picture 4">
            <a:extLst>
              <a:ext uri="{FF2B5EF4-FFF2-40B4-BE49-F238E27FC236}">
                <a16:creationId xmlns:a16="http://schemas.microsoft.com/office/drawing/2014/main" id="{06678AB9-4248-5745-BEBE-0B162B9AF36D}"/>
              </a:ext>
            </a:extLst>
          </p:cNvPr>
          <p:cNvPicPr>
            <a:picLocks noChangeAspect="1"/>
          </p:cNvPicPr>
          <p:nvPr/>
        </p:nvPicPr>
        <p:blipFill rotWithShape="1">
          <a:blip r:embed="rId3"/>
          <a:srcRect t="9289"/>
          <a:stretch/>
        </p:blipFill>
        <p:spPr>
          <a:xfrm>
            <a:off x="1622311" y="3190886"/>
            <a:ext cx="6237535" cy="2916000"/>
          </a:xfrm>
          <a:prstGeom prst="rect">
            <a:avLst/>
          </a:prstGeom>
        </p:spPr>
      </p:pic>
      <p:sp>
        <p:nvSpPr>
          <p:cNvPr id="6" name="TextBox 5">
            <a:extLst>
              <a:ext uri="{FF2B5EF4-FFF2-40B4-BE49-F238E27FC236}">
                <a16:creationId xmlns:a16="http://schemas.microsoft.com/office/drawing/2014/main" id="{195A9FDE-04F8-0C44-9A2B-C7885B7A4BCB}"/>
              </a:ext>
            </a:extLst>
          </p:cNvPr>
          <p:cNvSpPr txBox="1"/>
          <p:nvPr/>
        </p:nvSpPr>
        <p:spPr>
          <a:xfrm>
            <a:off x="3714205" y="6161919"/>
            <a:ext cx="1667645" cy="338554"/>
          </a:xfrm>
          <a:prstGeom prst="rect">
            <a:avLst/>
          </a:prstGeom>
          <a:noFill/>
        </p:spPr>
        <p:txBody>
          <a:bodyPr wrap="square" rtlCol="0">
            <a:spAutoFit/>
          </a:bodyPr>
          <a:lstStyle/>
          <a:p>
            <a:r>
              <a:rPr lang="en-US" sz="1600" dirty="0"/>
              <a:t>Winter (2019)</a:t>
            </a:r>
          </a:p>
        </p:txBody>
      </p:sp>
    </p:spTree>
    <p:extLst>
      <p:ext uri="{BB962C8B-B14F-4D97-AF65-F5344CB8AC3E}">
        <p14:creationId xmlns:p14="http://schemas.microsoft.com/office/powerpoint/2010/main" val="148603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fontScale="90000"/>
          </a:bodyPr>
          <a:lstStyle/>
          <a:p>
            <a:r>
              <a:rPr lang="en-GB" dirty="0"/>
              <a:t>Compare the effect of sigma </a:t>
            </a:r>
            <a:r>
              <a:rPr lang="en-GB" dirty="0">
                <a:ea typeface="Calibri" panose="020F0502020204030204" pitchFamily="34" charset="0"/>
                <a:sym typeface="Symbol" pitchFamily="2" charset="2"/>
              </a:rPr>
              <a:t></a:t>
            </a:r>
            <a:r>
              <a:rPr lang="en-GB" dirty="0"/>
              <a:t> on the dances of the means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lvl="0"/>
            <a:r>
              <a:rPr lang="en-GB" dirty="0"/>
              <a:t>Text</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60</a:t>
            </a:fld>
            <a:endParaRPr lang="en-GB"/>
          </a:p>
        </p:txBody>
      </p:sp>
      <p:sp>
        <p:nvSpPr>
          <p:cNvPr id="5" name="TextBox 4">
            <a:extLst>
              <a:ext uri="{FF2B5EF4-FFF2-40B4-BE49-F238E27FC236}">
                <a16:creationId xmlns:a16="http://schemas.microsoft.com/office/drawing/2014/main" id="{78025DC3-91FE-2A4A-AAA5-CF384B5E1EFE}"/>
              </a:ext>
            </a:extLst>
          </p:cNvPr>
          <p:cNvSpPr txBox="1"/>
          <p:nvPr/>
        </p:nvSpPr>
        <p:spPr>
          <a:xfrm>
            <a:off x="6231466" y="1544116"/>
            <a:ext cx="2048934" cy="369332"/>
          </a:xfrm>
          <a:prstGeom prst="rect">
            <a:avLst/>
          </a:prstGeom>
          <a:solidFill>
            <a:srgbClr val="C00000"/>
          </a:solidFill>
        </p:spPr>
        <p:txBody>
          <a:bodyPr wrap="square" rtlCol="0">
            <a:spAutoFit/>
          </a:bodyPr>
          <a:lstStyle/>
          <a:p>
            <a:pPr algn="ctr"/>
            <a:r>
              <a:rPr lang="en-US" dirty="0">
                <a:solidFill>
                  <a:schemeClr val="bg1"/>
                </a:solidFill>
              </a:rPr>
              <a:t>Handout task 4</a:t>
            </a:r>
          </a:p>
        </p:txBody>
      </p:sp>
      <p:pic>
        <p:nvPicPr>
          <p:cNvPr id="9" name="Picture 8">
            <a:extLst>
              <a:ext uri="{FF2B5EF4-FFF2-40B4-BE49-F238E27FC236}">
                <a16:creationId xmlns:a16="http://schemas.microsoft.com/office/drawing/2014/main" id="{918959F5-C0D4-914C-BA6C-C7C355C685EC}"/>
              </a:ext>
            </a:extLst>
          </p:cNvPr>
          <p:cNvPicPr/>
          <p:nvPr/>
        </p:nvPicPr>
        <p:blipFill>
          <a:blip r:embed="rId2"/>
          <a:stretch>
            <a:fillRect/>
          </a:stretch>
        </p:blipFill>
        <p:spPr>
          <a:xfrm>
            <a:off x="252095" y="2136207"/>
            <a:ext cx="4319905" cy="2346960"/>
          </a:xfrm>
          <a:prstGeom prst="rect">
            <a:avLst/>
          </a:prstGeom>
        </p:spPr>
      </p:pic>
      <p:pic>
        <p:nvPicPr>
          <p:cNvPr id="10" name="Picture 9">
            <a:extLst>
              <a:ext uri="{FF2B5EF4-FFF2-40B4-BE49-F238E27FC236}">
                <a16:creationId xmlns:a16="http://schemas.microsoft.com/office/drawing/2014/main" id="{05DFB927-81E7-A240-8E03-5937AA0B2024}"/>
              </a:ext>
            </a:extLst>
          </p:cNvPr>
          <p:cNvPicPr/>
          <p:nvPr/>
        </p:nvPicPr>
        <p:blipFill>
          <a:blip r:embed="rId3"/>
          <a:stretch>
            <a:fillRect/>
          </a:stretch>
        </p:blipFill>
        <p:spPr>
          <a:xfrm>
            <a:off x="4604663" y="4216324"/>
            <a:ext cx="4319905" cy="2346960"/>
          </a:xfrm>
          <a:prstGeom prst="rect">
            <a:avLst/>
          </a:prstGeom>
        </p:spPr>
      </p:pic>
      <p:sp>
        <p:nvSpPr>
          <p:cNvPr id="6" name="Rectangle 5">
            <a:extLst>
              <a:ext uri="{FF2B5EF4-FFF2-40B4-BE49-F238E27FC236}">
                <a16:creationId xmlns:a16="http://schemas.microsoft.com/office/drawing/2014/main" id="{D7923522-BB19-E24A-9D9B-76556734CE35}"/>
              </a:ext>
            </a:extLst>
          </p:cNvPr>
          <p:cNvSpPr/>
          <p:nvPr/>
        </p:nvSpPr>
        <p:spPr>
          <a:xfrm>
            <a:off x="6159318" y="3846992"/>
            <a:ext cx="2193229" cy="369332"/>
          </a:xfrm>
          <a:prstGeom prst="rect">
            <a:avLst/>
          </a:prstGeom>
        </p:spPr>
        <p:txBody>
          <a:bodyPr wrap="none">
            <a:spAutoFit/>
          </a:bodyPr>
          <a:lstStyle/>
          <a:p>
            <a:pPr>
              <a:spcAft>
                <a:spcPts val="0"/>
              </a:spcAft>
            </a:pPr>
            <a:r>
              <a:rPr lang="en-GB" dirty="0">
                <a:latin typeface="Calibri" panose="020F0502020204030204" pitchFamily="34" charset="0"/>
                <a:ea typeface="Calibri" panose="020F0502020204030204" pitchFamily="34" charset="0"/>
                <a:cs typeface="Calibri" panose="020F0502020204030204" pitchFamily="34" charset="0"/>
                <a:sym typeface="Symbol" pitchFamily="2" charset="2"/>
              </a:rPr>
              <a:t></a:t>
            </a:r>
            <a:r>
              <a:rPr lang="en-GB" dirty="0">
                <a:latin typeface="Calibri" panose="020F0502020204030204" pitchFamily="34" charset="0"/>
                <a:ea typeface="Calibri" panose="020F0502020204030204" pitchFamily="34" charset="0"/>
                <a:cs typeface="Calibri" panose="020F0502020204030204" pitchFamily="34" charset="0"/>
              </a:rPr>
              <a:t> = 50, </a:t>
            </a:r>
            <a:r>
              <a:rPr lang="en-GB" dirty="0">
                <a:solidFill>
                  <a:srgbClr val="B5121B"/>
                </a:solidFill>
                <a:latin typeface="Calibri" panose="020F0502020204030204" pitchFamily="34" charset="0"/>
                <a:ea typeface="Calibri" panose="020F0502020204030204" pitchFamily="34" charset="0"/>
                <a:cs typeface="Calibri" panose="020F0502020204030204" pitchFamily="34" charset="0"/>
                <a:sym typeface="Symbol" pitchFamily="2" charset="2"/>
              </a:rPr>
              <a:t></a:t>
            </a:r>
            <a:r>
              <a:rPr lang="en-GB" dirty="0">
                <a:solidFill>
                  <a:srgbClr val="B5121B"/>
                </a:solidFill>
                <a:latin typeface="Calibri" panose="020F0502020204030204" pitchFamily="34" charset="0"/>
                <a:ea typeface="Calibri" panose="020F0502020204030204" pitchFamily="34" charset="0"/>
                <a:cs typeface="Calibri" panose="020F0502020204030204" pitchFamily="34" charset="0"/>
              </a:rPr>
              <a:t> = 10</a:t>
            </a:r>
            <a:r>
              <a:rPr lang="en-GB" dirty="0">
                <a:latin typeface="Calibri" panose="020F0502020204030204" pitchFamily="34" charset="0"/>
                <a:ea typeface="Calibri" panose="020F0502020204030204" pitchFamily="34" charset="0"/>
                <a:cs typeface="Calibri" panose="020F0502020204030204" pitchFamily="34" charset="0"/>
              </a:rPr>
              <a:t>, N = 20</a:t>
            </a:r>
          </a:p>
        </p:txBody>
      </p:sp>
      <p:sp>
        <p:nvSpPr>
          <p:cNvPr id="11" name="Rectangle 10">
            <a:extLst>
              <a:ext uri="{FF2B5EF4-FFF2-40B4-BE49-F238E27FC236}">
                <a16:creationId xmlns:a16="http://schemas.microsoft.com/office/drawing/2014/main" id="{F0FE4F70-E93E-E54F-8049-3873EB4790D1}"/>
              </a:ext>
            </a:extLst>
          </p:cNvPr>
          <p:cNvSpPr/>
          <p:nvPr/>
        </p:nvSpPr>
        <p:spPr>
          <a:xfrm>
            <a:off x="1900770" y="1758083"/>
            <a:ext cx="2193229" cy="369332"/>
          </a:xfrm>
          <a:prstGeom prst="rect">
            <a:avLst/>
          </a:prstGeom>
          <a:solidFill>
            <a:schemeClr val="bg1"/>
          </a:solidFill>
        </p:spPr>
        <p:txBody>
          <a:bodyPr wrap="none">
            <a:spAutoFit/>
          </a:bodyPr>
          <a:lstStyle/>
          <a:p>
            <a:pPr>
              <a:spcAft>
                <a:spcPts val="0"/>
              </a:spcAft>
            </a:pPr>
            <a:r>
              <a:rPr lang="en-GB" dirty="0">
                <a:latin typeface="Calibri" panose="020F0502020204030204" pitchFamily="34" charset="0"/>
                <a:ea typeface="Calibri" panose="020F0502020204030204" pitchFamily="34" charset="0"/>
                <a:cs typeface="Calibri" panose="020F0502020204030204" pitchFamily="34" charset="0"/>
                <a:sym typeface="Symbol" pitchFamily="2" charset="2"/>
              </a:rPr>
              <a:t></a:t>
            </a:r>
            <a:r>
              <a:rPr lang="en-GB" dirty="0">
                <a:latin typeface="Calibri" panose="020F0502020204030204" pitchFamily="34" charset="0"/>
                <a:ea typeface="Calibri" panose="020F0502020204030204" pitchFamily="34" charset="0"/>
                <a:cs typeface="Calibri" panose="020F0502020204030204" pitchFamily="34" charset="0"/>
              </a:rPr>
              <a:t> = 50, </a:t>
            </a:r>
            <a:r>
              <a:rPr lang="en-GB" dirty="0">
                <a:solidFill>
                  <a:srgbClr val="B5121B"/>
                </a:solidFill>
                <a:latin typeface="Calibri" panose="020F0502020204030204" pitchFamily="34" charset="0"/>
                <a:ea typeface="Calibri" panose="020F0502020204030204" pitchFamily="34" charset="0"/>
                <a:cs typeface="Calibri" panose="020F0502020204030204" pitchFamily="34" charset="0"/>
                <a:sym typeface="Symbol" pitchFamily="2" charset="2"/>
              </a:rPr>
              <a:t></a:t>
            </a:r>
            <a:r>
              <a:rPr lang="en-GB" dirty="0">
                <a:solidFill>
                  <a:srgbClr val="B5121B"/>
                </a:solidFill>
                <a:latin typeface="Calibri" panose="020F0502020204030204" pitchFamily="34" charset="0"/>
                <a:ea typeface="Calibri" panose="020F0502020204030204" pitchFamily="34" charset="0"/>
                <a:cs typeface="Calibri" panose="020F0502020204030204" pitchFamily="34" charset="0"/>
              </a:rPr>
              <a:t> = 20</a:t>
            </a:r>
            <a:r>
              <a:rPr lang="en-GB" dirty="0">
                <a:latin typeface="Calibri" panose="020F0502020204030204" pitchFamily="34" charset="0"/>
                <a:ea typeface="Calibri" panose="020F0502020204030204" pitchFamily="34" charset="0"/>
                <a:cs typeface="Calibri" panose="020F0502020204030204" pitchFamily="34" charset="0"/>
              </a:rPr>
              <a:t>, N = 20</a:t>
            </a:r>
          </a:p>
        </p:txBody>
      </p:sp>
    </p:spTree>
    <p:extLst>
      <p:ext uri="{BB962C8B-B14F-4D97-AF65-F5344CB8AC3E}">
        <p14:creationId xmlns:p14="http://schemas.microsoft.com/office/powerpoint/2010/main" val="8860605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Standard error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lvl="0" indent="0">
                  <a:buNone/>
                </a:pPr>
                <a:r>
                  <a:rPr lang="en-GB" dirty="0"/>
                  <a:t>Standard deviation of the sampling distribution of the sample mean.</a:t>
                </a:r>
              </a:p>
              <a:p>
                <a:pPr marL="0" lvl="0" indent="0">
                  <a:buNone/>
                </a:pPr>
                <a:endParaRPr lang="en-GB" sz="1800" dirty="0"/>
              </a:p>
              <a:p>
                <a:pPr marL="0" indent="0">
                  <a:buNone/>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𝑆𝑡𝑎𝑛𝑑𝑎𝑟𝑑</m:t>
                      </m:r>
                      <m:r>
                        <a:rPr lang="en-GB" sz="1800" b="0" i="1" smtClean="0">
                          <a:latin typeface="Cambria Math" panose="02040503050406030204" pitchFamily="18" charset="0"/>
                        </a:rPr>
                        <m:t> </m:t>
                      </m:r>
                      <m:r>
                        <a:rPr lang="en-GB" sz="1800" b="0" i="1" smtClean="0">
                          <a:latin typeface="Cambria Math" panose="02040503050406030204" pitchFamily="18" charset="0"/>
                        </a:rPr>
                        <m:t>𝑒𝑟𝑟𝑜𝑟</m:t>
                      </m:r>
                      <m:r>
                        <a:rPr lang="en-GB" sz="1800" i="1">
                          <a:latin typeface="Cambria Math" panose="02040503050406030204" pitchFamily="18" charset="0"/>
                        </a:rPr>
                        <m:t>= </m:t>
                      </m:r>
                      <m:f>
                        <m:fPr>
                          <m:ctrlPr>
                            <a:rPr lang="en-GB" sz="1800" i="1">
                              <a:latin typeface="Cambria Math" panose="02040503050406030204" pitchFamily="18" charset="0"/>
                            </a:rPr>
                          </m:ctrlPr>
                        </m:fPr>
                        <m:num>
                          <m:r>
                            <m:rPr>
                              <m:nor/>
                            </m:rPr>
                            <a:rPr lang="en-GB" sz="1800" b="0" i="0" smtClean="0">
                              <a:latin typeface="Cambria Math" panose="02040503050406030204" pitchFamily="18" charset="0"/>
                            </a:rPr>
                            <m:t>Population</m:t>
                          </m:r>
                          <m:r>
                            <m:rPr>
                              <m:nor/>
                            </m:rPr>
                            <a:rPr lang="en-GB" sz="1800" b="0" i="0" smtClean="0">
                              <a:latin typeface="Cambria Math" panose="02040503050406030204" pitchFamily="18" charset="0"/>
                            </a:rPr>
                            <m:t> </m:t>
                          </m:r>
                          <m:r>
                            <m:rPr>
                              <m:nor/>
                            </m:rPr>
                            <a:rPr lang="en-GB" sz="1800" b="0" i="0" smtClean="0">
                              <a:latin typeface="Cambria Math" panose="02040503050406030204" pitchFamily="18" charset="0"/>
                            </a:rPr>
                            <m:t>standard</m:t>
                          </m:r>
                          <m:r>
                            <m:rPr>
                              <m:nor/>
                            </m:rPr>
                            <a:rPr lang="en-GB" sz="1800" b="0" i="0" smtClean="0">
                              <a:latin typeface="Cambria Math" panose="02040503050406030204" pitchFamily="18" charset="0"/>
                            </a:rPr>
                            <m:t> </m:t>
                          </m:r>
                          <m:r>
                            <m:rPr>
                              <m:nor/>
                            </m:rPr>
                            <a:rPr lang="en-GB" sz="1800" b="0" i="0" smtClean="0">
                              <a:latin typeface="Cambria Math" panose="02040503050406030204" pitchFamily="18" charset="0"/>
                            </a:rPr>
                            <m:t>deviation</m:t>
                          </m:r>
                          <m:r>
                            <m:rPr>
                              <m:nor/>
                            </m:rPr>
                            <a:rPr lang="en-GB" sz="1800" b="0" i="0" smtClean="0">
                              <a:latin typeface="Cambria Math" panose="02040503050406030204" pitchFamily="18" charset="0"/>
                            </a:rPr>
                            <m:t> </m:t>
                          </m:r>
                          <m:r>
                            <m:rPr>
                              <m:nor/>
                            </m:rPr>
                            <a:rPr lang="en-GB" sz="1800" dirty="0">
                              <a:sym typeface="Symbol" pitchFamily="2" charset="2"/>
                            </a:rPr>
                            <m:t></m:t>
                          </m:r>
                        </m:num>
                        <m:den>
                          <m:rad>
                            <m:radPr>
                              <m:degHide m:val="on"/>
                              <m:ctrlPr>
                                <a:rPr lang="en-GB" sz="1800" b="0" i="1" smtClean="0">
                                  <a:latin typeface="Cambria Math" panose="02040503050406030204" pitchFamily="18" charset="0"/>
                                  <a:ea typeface="Cambria Math" panose="02040503050406030204" pitchFamily="18" charset="0"/>
                                </a:rPr>
                              </m:ctrlPr>
                            </m:radPr>
                            <m:deg/>
                            <m:e>
                              <m:r>
                                <a:rPr lang="en-GB" sz="1800" b="0" i="1" smtClean="0">
                                  <a:latin typeface="Cambria Math" panose="02040503050406030204" pitchFamily="18" charset="0"/>
                                  <a:ea typeface="Cambria Math" panose="02040503050406030204" pitchFamily="18" charset="0"/>
                                </a:rPr>
                                <m:t>𝑆𝑎𝑚𝑝𝑙𝑒</m:t>
                              </m:r>
                              <m:r>
                                <a:rPr lang="en-GB" sz="1800" b="0" i="1" smtClean="0">
                                  <a:latin typeface="Cambria Math" panose="02040503050406030204" pitchFamily="18" charset="0"/>
                                  <a:ea typeface="Cambria Math" panose="02040503050406030204" pitchFamily="18" charset="0"/>
                                </a:rPr>
                                <m:t> </m:t>
                              </m:r>
                              <m:r>
                                <a:rPr lang="en-GB" sz="1800" b="0" i="1" smtClean="0">
                                  <a:latin typeface="Cambria Math" panose="02040503050406030204" pitchFamily="18" charset="0"/>
                                  <a:ea typeface="Cambria Math" panose="02040503050406030204" pitchFamily="18" charset="0"/>
                                </a:rPr>
                                <m:t>𝑠𝑖𝑧𝑒</m:t>
                              </m:r>
                              <m:r>
                                <a:rPr lang="en-GB" sz="1800" b="0" i="1" smtClean="0">
                                  <a:latin typeface="Cambria Math" panose="02040503050406030204" pitchFamily="18" charset="0"/>
                                  <a:ea typeface="Cambria Math" panose="02040503050406030204" pitchFamily="18" charset="0"/>
                                </a:rPr>
                                <m:t> </m:t>
                              </m:r>
                              <m:r>
                                <a:rPr lang="en-GB" sz="1800" b="0" i="1" smtClean="0">
                                  <a:latin typeface="Cambria Math" panose="02040503050406030204" pitchFamily="18" charset="0"/>
                                  <a:ea typeface="Cambria Math" panose="02040503050406030204" pitchFamily="18" charset="0"/>
                                </a:rPr>
                                <m:t>𝑁</m:t>
                              </m:r>
                            </m:e>
                          </m:rad>
                        </m:den>
                      </m:f>
                    </m:oMath>
                  </m:oMathPara>
                </a14:m>
                <a:endParaRPr lang="en-GB" dirty="0"/>
              </a:p>
              <a:p>
                <a:pPr marL="0" lvl="0" indent="0">
                  <a:buNone/>
                </a:pPr>
                <a:endParaRPr lang="en-GB" dirty="0"/>
              </a:p>
              <a:p>
                <a:pPr marL="0" lv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𝑆𝐸</m:t>
                      </m:r>
                      <m:r>
                        <a:rPr lang="en-GB" b="0" i="1" smtClean="0">
                          <a:latin typeface="Cambria Math" panose="02040503050406030204" pitchFamily="18" charset="0"/>
                        </a:rPr>
                        <m:t>= </m:t>
                      </m:r>
                      <m:f>
                        <m:fPr>
                          <m:ctrlPr>
                            <a:rPr lang="en-GB" b="0" i="1" smtClean="0">
                              <a:latin typeface="Cambria Math" panose="02040503050406030204" pitchFamily="18" charset="0"/>
                            </a:rPr>
                          </m:ctrlPr>
                        </m:fPr>
                        <m:num>
                          <m:r>
                            <m:rPr>
                              <m:nor/>
                            </m:rPr>
                            <a:rPr lang="en-GB" dirty="0">
                              <a:sym typeface="Symbol" pitchFamily="2" charset="2"/>
                            </a:rPr>
                            <m:t></m:t>
                          </m:r>
                        </m:num>
                        <m:den>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𝑁</m:t>
                          </m:r>
                        </m:den>
                      </m:f>
                    </m:oMath>
                  </m:oMathPara>
                </a14:m>
                <a:endParaRPr lang="en-GB" dirty="0"/>
              </a:p>
              <a:p>
                <a:pPr marL="0" lvl="0" indent="0">
                  <a:buNone/>
                </a:pPr>
                <a:endParaRPr lang="en-GB" dirty="0"/>
              </a:p>
              <a:p>
                <a:pPr marL="0" lvl="0" indent="0">
                  <a:buNone/>
                </a:pPr>
                <a:r>
                  <a:rPr lang="en-GB" dirty="0"/>
                  <a:t>Summarizes breadth or spread of the “mean heap”. </a:t>
                </a:r>
              </a:p>
              <a:p>
                <a:pPr marL="0" indent="0">
                  <a:buNone/>
                </a:pPr>
                <a:endParaRPr lang="en-GB" dirty="0"/>
              </a:p>
            </p:txBody>
          </p:sp>
        </mc:Choice>
        <mc:Fallback xmlns="">
          <p:sp>
            <p:nvSpPr>
              <p:cNvPr id="3" name="Content Placeholder 2">
                <a:extLst>
                  <a:ext uri="{FF2B5EF4-FFF2-40B4-BE49-F238E27FC236}">
                    <a16:creationId xmlns:a16="http://schemas.microsoft.com/office/drawing/2014/main" id="{6B00EBB0-C201-4A10-94AA-7CB90BEB9D0A}"/>
                  </a:ext>
                </a:extLst>
              </p:cNvPr>
              <p:cNvSpPr>
                <a:spLocks noGrp="1" noRot="1" noChangeAspect="1" noMove="1" noResize="1" noEditPoints="1" noAdjustHandles="1" noChangeArrowheads="1" noChangeShapeType="1" noTextEdit="1"/>
              </p:cNvSpPr>
              <p:nvPr>
                <p:ph idx="1"/>
              </p:nvPr>
            </p:nvSpPr>
            <p:spPr>
              <a:xfrm>
                <a:off x="628650" y="2234153"/>
                <a:ext cx="7886700" cy="3872733"/>
              </a:xfrm>
              <a:blipFill>
                <a:blip r:embed="rId3"/>
                <a:stretch>
                  <a:fillRect l="-1447" t="-2288" b="-326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61</a:t>
            </a:fld>
            <a:endParaRPr lang="en-GB"/>
          </a:p>
        </p:txBody>
      </p:sp>
    </p:spTree>
    <p:extLst>
      <p:ext uri="{BB962C8B-B14F-4D97-AF65-F5344CB8AC3E}">
        <p14:creationId xmlns:p14="http://schemas.microsoft.com/office/powerpoint/2010/main" val="4090872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Standard error</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lvl="0"/>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62</a:t>
            </a:fld>
            <a:endParaRPr lang="en-GB"/>
          </a:p>
        </p:txBody>
      </p:sp>
      <p:pic>
        <p:nvPicPr>
          <p:cNvPr id="7" name="Picture 6">
            <a:extLst>
              <a:ext uri="{FF2B5EF4-FFF2-40B4-BE49-F238E27FC236}">
                <a16:creationId xmlns:a16="http://schemas.microsoft.com/office/drawing/2014/main" id="{B52DA213-2CC7-B84E-B500-5D7BC7B3D62F}"/>
              </a:ext>
            </a:extLst>
          </p:cNvPr>
          <p:cNvPicPr>
            <a:picLocks noChangeAspect="1"/>
          </p:cNvPicPr>
          <p:nvPr/>
        </p:nvPicPr>
        <p:blipFill>
          <a:blip r:embed="rId3"/>
          <a:stretch>
            <a:fillRect/>
          </a:stretch>
        </p:blipFill>
        <p:spPr>
          <a:xfrm>
            <a:off x="612000" y="2018860"/>
            <a:ext cx="7920000" cy="4303317"/>
          </a:xfrm>
          <a:prstGeom prst="rect">
            <a:avLst/>
          </a:prstGeom>
        </p:spPr>
      </p:pic>
      <p:sp>
        <p:nvSpPr>
          <p:cNvPr id="5" name="TextBox 4">
            <a:extLst>
              <a:ext uri="{FF2B5EF4-FFF2-40B4-BE49-F238E27FC236}">
                <a16:creationId xmlns:a16="http://schemas.microsoft.com/office/drawing/2014/main" id="{D63239C4-CB5C-A445-9FBE-619EE64477E7}"/>
              </a:ext>
            </a:extLst>
          </p:cNvPr>
          <p:cNvSpPr txBox="1"/>
          <p:nvPr/>
        </p:nvSpPr>
        <p:spPr>
          <a:xfrm>
            <a:off x="6231466" y="3531424"/>
            <a:ext cx="2048934" cy="923330"/>
          </a:xfrm>
          <a:prstGeom prst="rect">
            <a:avLst/>
          </a:prstGeom>
          <a:noFill/>
        </p:spPr>
        <p:txBody>
          <a:bodyPr wrap="square" rtlCol="0">
            <a:spAutoFit/>
          </a:bodyPr>
          <a:lstStyle/>
          <a:p>
            <a:r>
              <a:rPr lang="en-US" dirty="0"/>
              <a:t>Standard error lines (SD of sampling distribution)</a:t>
            </a:r>
          </a:p>
        </p:txBody>
      </p:sp>
      <p:cxnSp>
        <p:nvCxnSpPr>
          <p:cNvPr id="9" name="Straight Arrow Connector 8">
            <a:extLst>
              <a:ext uri="{FF2B5EF4-FFF2-40B4-BE49-F238E27FC236}">
                <a16:creationId xmlns:a16="http://schemas.microsoft.com/office/drawing/2014/main" id="{E07A5216-1D02-0D4C-9AE1-C5F7C5A694DD}"/>
              </a:ext>
            </a:extLst>
          </p:cNvPr>
          <p:cNvCxnSpPr>
            <a:cxnSpLocks/>
          </p:cNvCxnSpPr>
          <p:nvPr/>
        </p:nvCxnSpPr>
        <p:spPr>
          <a:xfrm flipH="1">
            <a:off x="6587614" y="4454754"/>
            <a:ext cx="432618" cy="795672"/>
          </a:xfrm>
          <a:prstGeom prst="straightConnector1">
            <a:avLst/>
          </a:prstGeom>
          <a:ln>
            <a:solidFill>
              <a:srgbClr val="B5121B"/>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7849795-551E-BD4C-A38B-FBD0D933F916}"/>
              </a:ext>
            </a:extLst>
          </p:cNvPr>
          <p:cNvSpPr/>
          <p:nvPr/>
        </p:nvSpPr>
        <p:spPr>
          <a:xfrm>
            <a:off x="628650" y="4542020"/>
            <a:ext cx="815240" cy="164891"/>
          </a:xfrm>
          <a:prstGeom prst="rect">
            <a:avLst/>
          </a:prstGeom>
          <a:noFill/>
          <a:ln>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4246025-9BC8-764D-B929-C39C72084C62}"/>
              </a:ext>
            </a:extLst>
          </p:cNvPr>
          <p:cNvSpPr/>
          <p:nvPr/>
        </p:nvSpPr>
        <p:spPr>
          <a:xfrm>
            <a:off x="1702945" y="4770144"/>
            <a:ext cx="935324" cy="154125"/>
          </a:xfrm>
          <a:prstGeom prst="rect">
            <a:avLst/>
          </a:prstGeom>
          <a:noFill/>
          <a:ln>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D22A610-A329-7A4C-B0E8-421D797F4B6B}"/>
              </a:ext>
            </a:extLst>
          </p:cNvPr>
          <p:cNvSpPr>
            <a:spLocks noChangeAspect="1"/>
          </p:cNvSpPr>
          <p:nvPr/>
        </p:nvSpPr>
        <p:spPr>
          <a:xfrm>
            <a:off x="2632735" y="4594484"/>
            <a:ext cx="646331" cy="646331"/>
          </a:xfrm>
          <a:prstGeom prst="rect">
            <a:avLst/>
          </a:prstGeom>
        </p:spPr>
        <p:txBody>
          <a:bodyPr wrap="none">
            <a:spAutoFit/>
          </a:bodyPr>
          <a:lstStyle/>
          <a:p>
            <a:r>
              <a:rPr lang="en-US" sz="3600" dirty="0"/>
              <a:t>👈</a:t>
            </a:r>
          </a:p>
        </p:txBody>
      </p:sp>
      <p:sp>
        <p:nvSpPr>
          <p:cNvPr id="13" name="Rectangle 12">
            <a:extLst>
              <a:ext uri="{FF2B5EF4-FFF2-40B4-BE49-F238E27FC236}">
                <a16:creationId xmlns:a16="http://schemas.microsoft.com/office/drawing/2014/main" id="{D6FBF629-8B27-7642-97A0-EBF51D2B632A}"/>
              </a:ext>
            </a:extLst>
          </p:cNvPr>
          <p:cNvSpPr/>
          <p:nvPr/>
        </p:nvSpPr>
        <p:spPr>
          <a:xfrm>
            <a:off x="-42656" y="4383745"/>
            <a:ext cx="646331" cy="646331"/>
          </a:xfrm>
          <a:prstGeom prst="rect">
            <a:avLst/>
          </a:prstGeom>
        </p:spPr>
        <p:txBody>
          <a:bodyPr wrap="none">
            <a:spAutoFit/>
          </a:bodyPr>
          <a:lstStyle/>
          <a:p>
            <a:r>
              <a:rPr lang="en-US" sz="3600" dirty="0"/>
              <a:t>👉</a:t>
            </a:r>
          </a:p>
        </p:txBody>
      </p:sp>
    </p:spTree>
    <p:extLst>
      <p:ext uri="{BB962C8B-B14F-4D97-AF65-F5344CB8AC3E}">
        <p14:creationId xmlns:p14="http://schemas.microsoft.com/office/powerpoint/2010/main" val="10143190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Error of estimation (M – </a:t>
            </a:r>
            <a:r>
              <a:rPr lang="en-GB" dirty="0">
                <a:sym typeface="Symbol" pitchFamily="2" charset="2"/>
              </a:rPr>
              <a:t></a:t>
            </a:r>
            <a:r>
              <a:rPr lang="en-GB" dirty="0"/>
              <a:t>)</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r>
              <a:rPr lang="en-GB" dirty="0"/>
              <a:t>The distance from our point estimate to the parameter of interest.</a:t>
            </a:r>
          </a:p>
          <a:p>
            <a:pPr marL="0" indent="0">
              <a:buNone/>
            </a:pPr>
            <a:endParaRPr lang="en-GB" dirty="0"/>
          </a:p>
          <a:p>
            <a:pPr marL="0" indent="0">
              <a:buNone/>
            </a:pPr>
            <a:r>
              <a:rPr lang="en-GB" dirty="0"/>
              <a:t>In our example: The distance from the M “bubble” to the </a:t>
            </a:r>
            <a:r>
              <a:rPr lang="en-GB" dirty="0">
                <a:sym typeface="Symbol" pitchFamily="2" charset="2"/>
              </a:rPr>
              <a:t> line.</a:t>
            </a:r>
          </a:p>
          <a:p>
            <a:pPr marL="0" indent="0">
              <a:buNone/>
            </a:pPr>
            <a:endParaRPr lang="en-GB" dirty="0">
              <a:sym typeface="Symbol" pitchFamily="2" charset="2"/>
            </a:endParaRPr>
          </a:p>
          <a:p>
            <a:pPr marL="0" indent="0">
              <a:buNone/>
            </a:pPr>
            <a:r>
              <a:rPr lang="en-GB" dirty="0"/>
              <a:t>This varies from sample to sample (see dance of means).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63</a:t>
            </a:fld>
            <a:endParaRPr lang="en-GB"/>
          </a:p>
        </p:txBody>
      </p:sp>
    </p:spTree>
    <p:extLst>
      <p:ext uri="{BB962C8B-B14F-4D97-AF65-F5344CB8AC3E}">
        <p14:creationId xmlns:p14="http://schemas.microsoft.com/office/powerpoint/2010/main" val="4002908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Error of estimation (M – </a:t>
            </a:r>
            <a:r>
              <a:rPr lang="en-GB" dirty="0">
                <a:sym typeface="Symbol" pitchFamily="2" charset="2"/>
              </a:rPr>
              <a:t></a:t>
            </a:r>
            <a:r>
              <a:rPr lang="en-GB" dirty="0"/>
              <a:t>)</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64</a:t>
            </a:fld>
            <a:endParaRPr lang="en-GB"/>
          </a:p>
        </p:txBody>
      </p:sp>
      <p:pic>
        <p:nvPicPr>
          <p:cNvPr id="7" name="Picture 6">
            <a:extLst>
              <a:ext uri="{FF2B5EF4-FFF2-40B4-BE49-F238E27FC236}">
                <a16:creationId xmlns:a16="http://schemas.microsoft.com/office/drawing/2014/main" id="{73B630DF-9693-E245-8F6B-D80E81F6D84D}"/>
              </a:ext>
            </a:extLst>
          </p:cNvPr>
          <p:cNvPicPr>
            <a:picLocks noChangeAspect="1"/>
          </p:cNvPicPr>
          <p:nvPr/>
        </p:nvPicPr>
        <p:blipFill>
          <a:blip r:embed="rId3"/>
          <a:stretch>
            <a:fillRect/>
          </a:stretch>
        </p:blipFill>
        <p:spPr>
          <a:xfrm>
            <a:off x="612000" y="2084083"/>
            <a:ext cx="7920000" cy="4410803"/>
          </a:xfrm>
          <a:prstGeom prst="rect">
            <a:avLst/>
          </a:prstGeom>
        </p:spPr>
      </p:pic>
      <p:sp>
        <p:nvSpPr>
          <p:cNvPr id="8" name="Rectangle 7">
            <a:extLst>
              <a:ext uri="{FF2B5EF4-FFF2-40B4-BE49-F238E27FC236}">
                <a16:creationId xmlns:a16="http://schemas.microsoft.com/office/drawing/2014/main" id="{A8424AE3-83C1-6348-9EF0-A99054D8A627}"/>
              </a:ext>
            </a:extLst>
          </p:cNvPr>
          <p:cNvSpPr/>
          <p:nvPr/>
        </p:nvSpPr>
        <p:spPr>
          <a:xfrm>
            <a:off x="6544159" y="3489293"/>
            <a:ext cx="1695273" cy="830997"/>
          </a:xfrm>
          <a:prstGeom prst="rect">
            <a:avLst/>
          </a:prstGeom>
        </p:spPr>
        <p:txBody>
          <a:bodyPr wrap="square">
            <a:spAutoFit/>
          </a:bodyPr>
          <a:lstStyle/>
          <a:p>
            <a:r>
              <a:rPr lang="en-GB" sz="1600" dirty="0"/>
              <a:t>The distance from the M “bubble” to the </a:t>
            </a:r>
            <a:r>
              <a:rPr lang="en-GB" sz="1600" dirty="0">
                <a:sym typeface="Symbol" pitchFamily="2" charset="2"/>
              </a:rPr>
              <a:t> line.</a:t>
            </a:r>
          </a:p>
        </p:txBody>
      </p:sp>
      <p:sp>
        <p:nvSpPr>
          <p:cNvPr id="9" name="Rectangle 8">
            <a:extLst>
              <a:ext uri="{FF2B5EF4-FFF2-40B4-BE49-F238E27FC236}">
                <a16:creationId xmlns:a16="http://schemas.microsoft.com/office/drawing/2014/main" id="{D0EAFC50-6725-844A-91FB-DC4D6051524B}"/>
              </a:ext>
            </a:extLst>
          </p:cNvPr>
          <p:cNvSpPr/>
          <p:nvPr/>
        </p:nvSpPr>
        <p:spPr>
          <a:xfrm>
            <a:off x="3023420" y="5239435"/>
            <a:ext cx="2138515" cy="738664"/>
          </a:xfrm>
          <a:prstGeom prst="rect">
            <a:avLst/>
          </a:prstGeom>
        </p:spPr>
        <p:txBody>
          <a:bodyPr wrap="square">
            <a:spAutoFit/>
          </a:bodyPr>
          <a:lstStyle/>
          <a:p>
            <a:r>
              <a:rPr lang="en-GB" sz="1400" dirty="0"/>
              <a:t>THE EE from sample to sample, i.e. from green bubble to green bubble.</a:t>
            </a:r>
          </a:p>
        </p:txBody>
      </p:sp>
      <p:sp>
        <p:nvSpPr>
          <p:cNvPr id="10" name="Rectangle 9">
            <a:extLst>
              <a:ext uri="{FF2B5EF4-FFF2-40B4-BE49-F238E27FC236}">
                <a16:creationId xmlns:a16="http://schemas.microsoft.com/office/drawing/2014/main" id="{70B6F95D-A1A8-F940-8FEE-966E1FA568D3}"/>
              </a:ext>
            </a:extLst>
          </p:cNvPr>
          <p:cNvSpPr/>
          <p:nvPr/>
        </p:nvSpPr>
        <p:spPr>
          <a:xfrm>
            <a:off x="4667130" y="4256470"/>
            <a:ext cx="646331" cy="646331"/>
          </a:xfrm>
          <a:prstGeom prst="rect">
            <a:avLst/>
          </a:prstGeom>
        </p:spPr>
        <p:txBody>
          <a:bodyPr wrap="none">
            <a:spAutoFit/>
          </a:bodyPr>
          <a:lstStyle/>
          <a:p>
            <a:r>
              <a:rPr lang="en-US" sz="3600" dirty="0"/>
              <a:t>👉</a:t>
            </a:r>
          </a:p>
        </p:txBody>
      </p:sp>
    </p:spTree>
    <p:extLst>
      <p:ext uri="{BB962C8B-B14F-4D97-AF65-F5344CB8AC3E}">
        <p14:creationId xmlns:p14="http://schemas.microsoft.com/office/powerpoint/2010/main" val="13462809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Margin of error</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r>
              <a:rPr lang="en-GB" dirty="0"/>
              <a:t>We use the point estimate M to estimate the population parameter </a:t>
            </a:r>
            <a:r>
              <a:rPr lang="en-GB" dirty="0">
                <a:sym typeface="Symbol" pitchFamily="2" charset="2"/>
              </a:rPr>
              <a:t></a:t>
            </a:r>
            <a:r>
              <a:rPr lang="en-GB" dirty="0"/>
              <a:t>. </a:t>
            </a:r>
          </a:p>
          <a:p>
            <a:pPr marL="0" indent="0">
              <a:buNone/>
            </a:pPr>
            <a:endParaRPr lang="en-GB" dirty="0"/>
          </a:p>
          <a:p>
            <a:pPr marL="0" indent="0">
              <a:buNone/>
            </a:pPr>
            <a:r>
              <a:rPr lang="en-GB" dirty="0"/>
              <a:t>But we also want to know how good an estimate it is. </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65</a:t>
            </a:fld>
            <a:endParaRPr lang="en-GB"/>
          </a:p>
        </p:txBody>
      </p:sp>
    </p:spTree>
    <p:extLst>
      <p:ext uri="{BB962C8B-B14F-4D97-AF65-F5344CB8AC3E}">
        <p14:creationId xmlns:p14="http://schemas.microsoft.com/office/powerpoint/2010/main" val="30861841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Margin of error</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r>
              <a:rPr lang="en-GB" dirty="0"/>
              <a:t>Largest likely estimation error.</a:t>
            </a:r>
          </a:p>
          <a:p>
            <a:pPr marL="0" indent="0">
              <a:buNone/>
            </a:pPr>
            <a:endParaRPr lang="en-GB" dirty="0"/>
          </a:p>
          <a:p>
            <a:pPr marL="0" indent="0">
              <a:buNone/>
            </a:pPr>
            <a:r>
              <a:rPr lang="en-GB" dirty="0"/>
              <a:t>“Likely” usually means there’s a 95% chance that the estimation error is less than the MOE.</a:t>
            </a:r>
          </a:p>
          <a:p>
            <a:pPr marL="0" indent="0">
              <a:buNone/>
            </a:pPr>
            <a:endParaRPr lang="en-GB" dirty="0"/>
          </a:p>
          <a:p>
            <a:pPr marL="0" indent="0">
              <a:buNone/>
            </a:pPr>
            <a:r>
              <a:rPr lang="en-GB" dirty="0"/>
              <a:t>There’s only a 5% chance that we have been unlucky and our sample mean M falls in one of the tails of the sampling distribution. </a:t>
            </a:r>
          </a:p>
          <a:p>
            <a:pPr marL="0" lvl="0" indent="0">
              <a:buNone/>
            </a:pPr>
            <a:endParaRPr lang="en-GB" dirty="0"/>
          </a:p>
          <a:p>
            <a:pPr marL="0" lv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66</a:t>
            </a:fld>
            <a:endParaRPr lang="en-GB"/>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C101B7EC-C951-D344-96E2-70C297584646}"/>
                  </a:ext>
                </a:extLst>
              </p:cNvPr>
              <p:cNvSpPr/>
              <p:nvPr/>
            </p:nvSpPr>
            <p:spPr>
              <a:xfrm>
                <a:off x="4350774" y="1699481"/>
                <a:ext cx="4572000" cy="1134734"/>
              </a:xfrm>
              <a:prstGeom prst="rect">
                <a:avLst/>
              </a:prstGeom>
            </p:spPr>
            <p:txBody>
              <a:bodyPr>
                <a:spAutoFit/>
              </a:bodyPr>
              <a:lstStyle/>
              <a:p>
                <a:pPr lvl="0"/>
                <a:endParaRPr lang="en-GB" sz="2400" dirty="0"/>
              </a:p>
              <a:p>
                <a:pPr lvl="0"/>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𝑀𝑂𝐸</m:t>
                      </m:r>
                      <m:r>
                        <a:rPr lang="en-GB" sz="2400" i="1">
                          <a:latin typeface="Cambria Math" panose="02040503050406030204" pitchFamily="18" charset="0"/>
                        </a:rPr>
                        <m:t>=</m:t>
                      </m:r>
                      <m:r>
                        <a:rPr lang="en-GB" sz="2400" b="0" i="1" smtClean="0">
                          <a:latin typeface="Cambria Math" panose="02040503050406030204" pitchFamily="18" charset="0"/>
                        </a:rPr>
                        <m:t>1.96</m:t>
                      </m:r>
                      <m:r>
                        <a:rPr lang="en-GB" sz="2400" b="0" i="1" smtClean="0">
                          <a:latin typeface="Cambria Math" panose="02040503050406030204" pitchFamily="18" charset="0"/>
                        </a:rPr>
                        <m:t>𝑆𝐸</m:t>
                      </m:r>
                      <m:r>
                        <a:rPr lang="en-GB" sz="2400" b="0" i="1" smtClean="0">
                          <a:latin typeface="Cambria Math" panose="02040503050406030204" pitchFamily="18" charset="0"/>
                        </a:rPr>
                        <m:t>=1.96</m:t>
                      </m:r>
                      <m:f>
                        <m:fPr>
                          <m:ctrlPr>
                            <a:rPr lang="en-GB" sz="2400" i="1">
                              <a:latin typeface="Cambria Math" panose="02040503050406030204" pitchFamily="18" charset="0"/>
                            </a:rPr>
                          </m:ctrlPr>
                        </m:fPr>
                        <m:num>
                          <m:r>
                            <m:rPr>
                              <m:nor/>
                            </m:rPr>
                            <a:rPr lang="en-GB" sz="2400" dirty="0">
                              <a:sym typeface="Symbol" pitchFamily="2" charset="2"/>
                            </a:rPr>
                            <m:t></m:t>
                          </m:r>
                        </m:num>
                        <m:den>
                          <m:r>
                            <a:rPr lang="en-GB" sz="2400" i="1">
                              <a:latin typeface="Cambria Math" panose="02040503050406030204" pitchFamily="18" charset="0"/>
                              <a:ea typeface="Cambria Math" panose="02040503050406030204" pitchFamily="18" charset="0"/>
                            </a:rPr>
                            <m:t>√</m:t>
                          </m:r>
                          <m:r>
                            <a:rPr lang="en-GB" sz="2400" i="1">
                              <a:latin typeface="Cambria Math" panose="02040503050406030204" pitchFamily="18" charset="0"/>
                              <a:ea typeface="Cambria Math" panose="02040503050406030204" pitchFamily="18" charset="0"/>
                            </a:rPr>
                            <m:t>𝑁</m:t>
                          </m:r>
                        </m:den>
                      </m:f>
                    </m:oMath>
                  </m:oMathPara>
                </a14:m>
                <a:endParaRPr lang="en-GB" sz="2400" dirty="0"/>
              </a:p>
            </p:txBody>
          </p:sp>
        </mc:Choice>
        <mc:Fallback xmlns="">
          <p:sp>
            <p:nvSpPr>
              <p:cNvPr id="5" name="Rectangle 4">
                <a:extLst>
                  <a:ext uri="{FF2B5EF4-FFF2-40B4-BE49-F238E27FC236}">
                    <a16:creationId xmlns:a16="http://schemas.microsoft.com/office/drawing/2014/main" id="{C101B7EC-C951-D344-96E2-70C297584646}"/>
                  </a:ext>
                </a:extLst>
              </p:cNvPr>
              <p:cNvSpPr>
                <a:spLocks noRot="1" noChangeAspect="1" noMove="1" noResize="1" noEditPoints="1" noAdjustHandles="1" noChangeArrowheads="1" noChangeShapeType="1" noTextEdit="1"/>
              </p:cNvSpPr>
              <p:nvPr/>
            </p:nvSpPr>
            <p:spPr>
              <a:xfrm>
                <a:off x="4350774" y="1699481"/>
                <a:ext cx="4572000" cy="1134734"/>
              </a:xfrm>
              <a:prstGeom prst="rect">
                <a:avLst/>
              </a:prstGeom>
              <a:blipFill>
                <a:blip r:embed="rId3"/>
                <a:stretch>
                  <a:fillRect b="-7778"/>
                </a:stretch>
              </a:blipFill>
            </p:spPr>
            <p:txBody>
              <a:bodyPr/>
              <a:lstStyle/>
              <a:p>
                <a:r>
                  <a:rPr lang="en-US">
                    <a:noFill/>
                  </a:rPr>
                  <a:t> </a:t>
                </a:r>
              </a:p>
            </p:txBody>
          </p:sp>
        </mc:Fallback>
      </mc:AlternateContent>
    </p:spTree>
    <p:extLst>
      <p:ext uri="{BB962C8B-B14F-4D97-AF65-F5344CB8AC3E}">
        <p14:creationId xmlns:p14="http://schemas.microsoft.com/office/powerpoint/2010/main" val="22798523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r>
              <a:rPr lang="en-GB" dirty="0"/>
              <a:t>Margin of error: The green boundaries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67</a:t>
            </a:fld>
            <a:endParaRPr lang="en-GB"/>
          </a:p>
        </p:txBody>
      </p:sp>
      <p:pic>
        <p:nvPicPr>
          <p:cNvPr id="5" name="Picture 4">
            <a:extLst>
              <a:ext uri="{FF2B5EF4-FFF2-40B4-BE49-F238E27FC236}">
                <a16:creationId xmlns:a16="http://schemas.microsoft.com/office/drawing/2014/main" id="{E77D3B92-192D-6E45-B8C4-B65BCF4886C2}"/>
              </a:ext>
            </a:extLst>
          </p:cNvPr>
          <p:cNvPicPr>
            <a:picLocks noChangeAspect="1"/>
          </p:cNvPicPr>
          <p:nvPr/>
        </p:nvPicPr>
        <p:blipFill>
          <a:blip r:embed="rId3"/>
          <a:stretch>
            <a:fillRect/>
          </a:stretch>
        </p:blipFill>
        <p:spPr>
          <a:xfrm>
            <a:off x="612000" y="2079164"/>
            <a:ext cx="7920000" cy="4303317"/>
          </a:xfrm>
          <a:prstGeom prst="rect">
            <a:avLst/>
          </a:prstGeom>
        </p:spPr>
      </p:pic>
      <p:sp>
        <p:nvSpPr>
          <p:cNvPr id="6" name="Rectangle 5">
            <a:extLst>
              <a:ext uri="{FF2B5EF4-FFF2-40B4-BE49-F238E27FC236}">
                <a16:creationId xmlns:a16="http://schemas.microsoft.com/office/drawing/2014/main" id="{3192C258-4CDB-7344-B10C-BB06C055C3F3}"/>
              </a:ext>
            </a:extLst>
          </p:cNvPr>
          <p:cNvSpPr/>
          <p:nvPr/>
        </p:nvSpPr>
        <p:spPr>
          <a:xfrm>
            <a:off x="4251778" y="1602661"/>
            <a:ext cx="2882199" cy="369332"/>
          </a:xfrm>
          <a:prstGeom prst="rect">
            <a:avLst/>
          </a:prstGeom>
        </p:spPr>
        <p:txBody>
          <a:bodyPr wrap="none">
            <a:spAutoFit/>
          </a:bodyPr>
          <a:lstStyle/>
          <a:p>
            <a:r>
              <a:rPr lang="en-GB" dirty="0"/>
              <a:t>2SE from </a:t>
            </a:r>
            <a:r>
              <a:rPr lang="en-GB" dirty="0">
                <a:sym typeface="Symbol" pitchFamily="2" charset="2"/>
              </a:rPr>
              <a:t> in each direction</a:t>
            </a:r>
            <a:r>
              <a:rPr lang="en-GB" dirty="0"/>
              <a:t> </a:t>
            </a:r>
            <a:endParaRPr lang="en-US" dirty="0"/>
          </a:p>
        </p:txBody>
      </p:sp>
      <p:sp>
        <p:nvSpPr>
          <p:cNvPr id="7" name="Rectangle 6">
            <a:extLst>
              <a:ext uri="{FF2B5EF4-FFF2-40B4-BE49-F238E27FC236}">
                <a16:creationId xmlns:a16="http://schemas.microsoft.com/office/drawing/2014/main" id="{F4034DE5-2803-7944-BACF-485F99D329C2}"/>
              </a:ext>
            </a:extLst>
          </p:cNvPr>
          <p:cNvSpPr/>
          <p:nvPr/>
        </p:nvSpPr>
        <p:spPr>
          <a:xfrm>
            <a:off x="3180744" y="5017734"/>
            <a:ext cx="1934056" cy="369332"/>
          </a:xfrm>
          <a:prstGeom prst="rect">
            <a:avLst/>
          </a:prstGeom>
        </p:spPr>
        <p:txBody>
          <a:bodyPr wrap="none">
            <a:spAutoFit/>
          </a:bodyPr>
          <a:lstStyle/>
          <a:p>
            <a:r>
              <a:rPr lang="en-GB" dirty="0"/>
              <a:t>2SE to the left of </a:t>
            </a:r>
            <a:r>
              <a:rPr lang="en-GB" dirty="0">
                <a:sym typeface="Symbol" pitchFamily="2" charset="2"/>
              </a:rPr>
              <a:t></a:t>
            </a:r>
            <a:endParaRPr lang="en-US" dirty="0"/>
          </a:p>
        </p:txBody>
      </p:sp>
      <p:sp>
        <p:nvSpPr>
          <p:cNvPr id="8" name="Rectangle 7">
            <a:extLst>
              <a:ext uri="{FF2B5EF4-FFF2-40B4-BE49-F238E27FC236}">
                <a16:creationId xmlns:a16="http://schemas.microsoft.com/office/drawing/2014/main" id="{B0D5CD50-1C89-2E45-9061-66F157AAABF9}"/>
              </a:ext>
            </a:extLst>
          </p:cNvPr>
          <p:cNvSpPr/>
          <p:nvPr/>
        </p:nvSpPr>
        <p:spPr>
          <a:xfrm>
            <a:off x="6291394" y="3395939"/>
            <a:ext cx="2059025" cy="369332"/>
          </a:xfrm>
          <a:prstGeom prst="rect">
            <a:avLst/>
          </a:prstGeom>
        </p:spPr>
        <p:txBody>
          <a:bodyPr wrap="square">
            <a:spAutoFit/>
          </a:bodyPr>
          <a:lstStyle/>
          <a:p>
            <a:r>
              <a:rPr lang="en-GB" dirty="0"/>
              <a:t>2SE to the right of </a:t>
            </a:r>
            <a:r>
              <a:rPr lang="en-GB" dirty="0">
                <a:sym typeface="Symbol" pitchFamily="2" charset="2"/>
              </a:rPr>
              <a:t></a:t>
            </a:r>
            <a:endParaRPr lang="en-US" dirty="0"/>
          </a:p>
        </p:txBody>
      </p:sp>
      <p:sp>
        <p:nvSpPr>
          <p:cNvPr id="9" name="Rectangle 8">
            <a:extLst>
              <a:ext uri="{FF2B5EF4-FFF2-40B4-BE49-F238E27FC236}">
                <a16:creationId xmlns:a16="http://schemas.microsoft.com/office/drawing/2014/main" id="{5D753310-6ECD-0B4E-8A46-5F471E1E3DCE}"/>
              </a:ext>
            </a:extLst>
          </p:cNvPr>
          <p:cNvSpPr/>
          <p:nvPr/>
        </p:nvSpPr>
        <p:spPr>
          <a:xfrm>
            <a:off x="5477113" y="4271793"/>
            <a:ext cx="431528" cy="461665"/>
          </a:xfrm>
          <a:prstGeom prst="rect">
            <a:avLst/>
          </a:prstGeom>
        </p:spPr>
        <p:txBody>
          <a:bodyPr wrap="none">
            <a:spAutoFit/>
          </a:bodyPr>
          <a:lstStyle/>
          <a:p>
            <a:r>
              <a:rPr lang="en-GB" sz="2400" dirty="0">
                <a:solidFill>
                  <a:srgbClr val="B5121B"/>
                </a:solidFill>
                <a:sym typeface="Symbol" pitchFamily="2" charset="2"/>
              </a:rPr>
              <a:t> </a:t>
            </a:r>
            <a:endParaRPr lang="en-US" sz="2400" dirty="0">
              <a:solidFill>
                <a:srgbClr val="B5121B"/>
              </a:solidFill>
            </a:endParaRPr>
          </a:p>
        </p:txBody>
      </p:sp>
      <p:sp>
        <p:nvSpPr>
          <p:cNvPr id="19" name="Rectangle 18">
            <a:extLst>
              <a:ext uri="{FF2B5EF4-FFF2-40B4-BE49-F238E27FC236}">
                <a16:creationId xmlns:a16="http://schemas.microsoft.com/office/drawing/2014/main" id="{966C632D-FBB1-C24C-A120-3090D2BF9F4C}"/>
              </a:ext>
            </a:extLst>
          </p:cNvPr>
          <p:cNvSpPr/>
          <p:nvPr/>
        </p:nvSpPr>
        <p:spPr>
          <a:xfrm>
            <a:off x="-42656" y="4518655"/>
            <a:ext cx="646331" cy="646331"/>
          </a:xfrm>
          <a:prstGeom prst="rect">
            <a:avLst/>
          </a:prstGeom>
        </p:spPr>
        <p:txBody>
          <a:bodyPr wrap="none">
            <a:spAutoFit/>
          </a:bodyPr>
          <a:lstStyle/>
          <a:p>
            <a:r>
              <a:rPr lang="en-US" sz="3600" dirty="0"/>
              <a:t>👉</a:t>
            </a:r>
          </a:p>
        </p:txBody>
      </p:sp>
      <p:sp>
        <p:nvSpPr>
          <p:cNvPr id="20" name="Rectangle 19">
            <a:extLst>
              <a:ext uri="{FF2B5EF4-FFF2-40B4-BE49-F238E27FC236}">
                <a16:creationId xmlns:a16="http://schemas.microsoft.com/office/drawing/2014/main" id="{44887961-C3FE-0D44-B4C4-2A48DBC652F8}"/>
              </a:ext>
            </a:extLst>
          </p:cNvPr>
          <p:cNvSpPr/>
          <p:nvPr/>
        </p:nvSpPr>
        <p:spPr>
          <a:xfrm>
            <a:off x="628650" y="4714405"/>
            <a:ext cx="815240" cy="164891"/>
          </a:xfrm>
          <a:prstGeom prst="rect">
            <a:avLst/>
          </a:prstGeom>
          <a:noFill/>
          <a:ln>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406265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Most sample means fall WITHIN MOE boundaries.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68</a:t>
            </a:fld>
            <a:endParaRPr lang="en-GB"/>
          </a:p>
        </p:txBody>
      </p:sp>
      <p:pic>
        <p:nvPicPr>
          <p:cNvPr id="6" name="Content Placeholder 5">
            <a:extLst>
              <a:ext uri="{FF2B5EF4-FFF2-40B4-BE49-F238E27FC236}">
                <a16:creationId xmlns:a16="http://schemas.microsoft.com/office/drawing/2014/main" id="{E349B70D-5361-044D-A2B8-96D787C0AA23}"/>
              </a:ext>
            </a:extLst>
          </p:cNvPr>
          <p:cNvPicPr>
            <a:picLocks noGrp="1" noChangeAspect="1"/>
          </p:cNvPicPr>
          <p:nvPr>
            <p:ph idx="1"/>
          </p:nvPr>
        </p:nvPicPr>
        <p:blipFill>
          <a:blip r:embed="rId3"/>
          <a:stretch>
            <a:fillRect/>
          </a:stretch>
        </p:blipFill>
        <p:spPr>
          <a:xfrm>
            <a:off x="612000" y="2112843"/>
            <a:ext cx="7920000" cy="4303385"/>
          </a:xfrm>
          <a:prstGeom prst="rect">
            <a:avLst/>
          </a:prstGeom>
        </p:spPr>
      </p:pic>
      <p:sp>
        <p:nvSpPr>
          <p:cNvPr id="8" name="Rectangle 7">
            <a:extLst>
              <a:ext uri="{FF2B5EF4-FFF2-40B4-BE49-F238E27FC236}">
                <a16:creationId xmlns:a16="http://schemas.microsoft.com/office/drawing/2014/main" id="{293263F9-8EBE-2C48-B819-1E36A5B5803E}"/>
              </a:ext>
            </a:extLst>
          </p:cNvPr>
          <p:cNvSpPr/>
          <p:nvPr/>
        </p:nvSpPr>
        <p:spPr>
          <a:xfrm>
            <a:off x="6450349" y="3384492"/>
            <a:ext cx="1830051" cy="1754326"/>
          </a:xfrm>
          <a:prstGeom prst="rect">
            <a:avLst/>
          </a:prstGeom>
        </p:spPr>
        <p:txBody>
          <a:bodyPr wrap="square">
            <a:spAutoFit/>
          </a:bodyPr>
          <a:lstStyle/>
          <a:p>
            <a:r>
              <a:rPr lang="en-GB" dirty="0"/>
              <a:t>Remember: 95% of observations will fall within 2SE to the right and to the left of the mean </a:t>
            </a:r>
            <a:r>
              <a:rPr lang="en-GB" dirty="0">
                <a:sym typeface="Symbol" pitchFamily="2" charset="2"/>
              </a:rPr>
              <a:t></a:t>
            </a:r>
            <a:endParaRPr lang="en-US" dirty="0"/>
          </a:p>
        </p:txBody>
      </p:sp>
      <p:cxnSp>
        <p:nvCxnSpPr>
          <p:cNvPr id="10" name="Straight Arrow Connector 9">
            <a:extLst>
              <a:ext uri="{FF2B5EF4-FFF2-40B4-BE49-F238E27FC236}">
                <a16:creationId xmlns:a16="http://schemas.microsoft.com/office/drawing/2014/main" id="{6877F3C6-25B7-6E41-9EE0-0F1701819B0A}"/>
              </a:ext>
            </a:extLst>
          </p:cNvPr>
          <p:cNvCxnSpPr>
            <a:cxnSpLocks/>
          </p:cNvCxnSpPr>
          <p:nvPr/>
        </p:nvCxnSpPr>
        <p:spPr>
          <a:xfrm flipH="1">
            <a:off x="5417381" y="4365523"/>
            <a:ext cx="993252" cy="773295"/>
          </a:xfrm>
          <a:prstGeom prst="straightConnector1">
            <a:avLst/>
          </a:prstGeom>
          <a:ln>
            <a:solidFill>
              <a:srgbClr val="B5121B"/>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E06501B-BDB7-AA4F-9541-5896907601FF}"/>
              </a:ext>
            </a:extLst>
          </p:cNvPr>
          <p:cNvCxnSpPr>
            <a:cxnSpLocks/>
          </p:cNvCxnSpPr>
          <p:nvPr/>
        </p:nvCxnSpPr>
        <p:spPr>
          <a:xfrm flipH="1">
            <a:off x="5923935" y="4365523"/>
            <a:ext cx="486698" cy="773295"/>
          </a:xfrm>
          <a:prstGeom prst="straightConnector1">
            <a:avLst/>
          </a:prstGeom>
          <a:ln>
            <a:solidFill>
              <a:srgbClr val="B5121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9809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Time?</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69</a:t>
            </a:fld>
            <a:endParaRPr lang="en-GB"/>
          </a:p>
        </p:txBody>
      </p:sp>
      <p:pic>
        <p:nvPicPr>
          <p:cNvPr id="4" name="Picture 3">
            <a:extLst>
              <a:ext uri="{FF2B5EF4-FFF2-40B4-BE49-F238E27FC236}">
                <a16:creationId xmlns:a16="http://schemas.microsoft.com/office/drawing/2014/main" id="{2920437D-7A94-D74A-9F25-112F633AB4EA}"/>
              </a:ext>
            </a:extLst>
          </p:cNvPr>
          <p:cNvPicPr>
            <a:picLocks noChangeAspect="1"/>
          </p:cNvPicPr>
          <p:nvPr/>
        </p:nvPicPr>
        <p:blipFill>
          <a:blip r:embed="rId3"/>
          <a:stretch>
            <a:fillRect/>
          </a:stretch>
        </p:blipFill>
        <p:spPr>
          <a:xfrm>
            <a:off x="6073511" y="2501390"/>
            <a:ext cx="2221705" cy="2205567"/>
          </a:xfrm>
          <a:prstGeom prst="rect">
            <a:avLst/>
          </a:prstGeom>
        </p:spPr>
      </p:pic>
      <p:sp>
        <p:nvSpPr>
          <p:cNvPr id="5" name="TextBox 4">
            <a:extLst>
              <a:ext uri="{FF2B5EF4-FFF2-40B4-BE49-F238E27FC236}">
                <a16:creationId xmlns:a16="http://schemas.microsoft.com/office/drawing/2014/main" id="{92C8B283-78B6-5148-849F-6638EBAF9945}"/>
              </a:ext>
            </a:extLst>
          </p:cNvPr>
          <p:cNvSpPr txBox="1"/>
          <p:nvPr/>
        </p:nvSpPr>
        <p:spPr>
          <a:xfrm>
            <a:off x="6400801" y="5099144"/>
            <a:ext cx="1386348" cy="307777"/>
          </a:xfrm>
          <a:prstGeom prst="rect">
            <a:avLst/>
          </a:prstGeom>
          <a:noFill/>
        </p:spPr>
        <p:txBody>
          <a:bodyPr wrap="square" rtlCol="0">
            <a:spAutoFit/>
          </a:bodyPr>
          <a:lstStyle/>
          <a:p>
            <a:r>
              <a:rPr lang="en-US" sz="1400" dirty="0"/>
              <a:t>Cumming (2012)</a:t>
            </a:r>
          </a:p>
        </p:txBody>
      </p:sp>
    </p:spTree>
    <p:extLst>
      <p:ext uri="{BB962C8B-B14F-4D97-AF65-F5344CB8AC3E}">
        <p14:creationId xmlns:p14="http://schemas.microsoft.com/office/powerpoint/2010/main" val="4273483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Why is random sampling so important?</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r>
              <a:rPr lang="en-GB" dirty="0"/>
              <a:t>Drawing randomly eliminates the possibility of </a:t>
            </a:r>
            <a:r>
              <a:rPr lang="en-GB" b="1" dirty="0"/>
              <a:t>sample bias</a:t>
            </a:r>
            <a:r>
              <a:rPr lang="en-GB" dirty="0"/>
              <a:t>.</a:t>
            </a:r>
          </a:p>
          <a:p>
            <a:pPr marL="0" indent="0">
              <a:buNone/>
            </a:pPr>
            <a:endParaRPr lang="en-GB" dirty="0"/>
          </a:p>
          <a:p>
            <a:pPr marL="0" indent="0">
              <a:buNone/>
            </a:pPr>
            <a:r>
              <a:rPr lang="en-GB" dirty="0"/>
              <a:t>This is because all confounding factors that could bias the results are equally likely to be present in our random sample.</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7</a:t>
            </a:fld>
            <a:endParaRPr lang="en-GB"/>
          </a:p>
        </p:txBody>
      </p:sp>
    </p:spTree>
    <p:extLst>
      <p:ext uri="{BB962C8B-B14F-4D97-AF65-F5344CB8AC3E}">
        <p14:creationId xmlns:p14="http://schemas.microsoft.com/office/powerpoint/2010/main" val="41181111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91E2-2367-4C1F-B4FE-3EB55EC777C2}"/>
              </a:ext>
            </a:extLst>
          </p:cNvPr>
          <p:cNvSpPr>
            <a:spLocks noGrp="1"/>
          </p:cNvSpPr>
          <p:nvPr>
            <p:ph type="ctrTitle"/>
          </p:nvPr>
        </p:nvSpPr>
        <p:spPr/>
        <p:txBody>
          <a:bodyPr/>
          <a:lstStyle/>
          <a:p>
            <a:r>
              <a:rPr lang="en-GB" dirty="0"/>
              <a:t>Quantitative Research Methods</a:t>
            </a:r>
          </a:p>
        </p:txBody>
      </p:sp>
      <p:sp>
        <p:nvSpPr>
          <p:cNvPr id="3" name="Subtitle 2">
            <a:extLst>
              <a:ext uri="{FF2B5EF4-FFF2-40B4-BE49-F238E27FC236}">
                <a16:creationId xmlns:a16="http://schemas.microsoft.com/office/drawing/2014/main" id="{C456EED3-C2AC-4450-A7FA-4574FCADC574}"/>
              </a:ext>
            </a:extLst>
          </p:cNvPr>
          <p:cNvSpPr>
            <a:spLocks noGrp="1"/>
          </p:cNvSpPr>
          <p:nvPr>
            <p:ph type="subTitle" idx="1"/>
          </p:nvPr>
        </p:nvSpPr>
        <p:spPr/>
        <p:txBody>
          <a:bodyPr>
            <a:noAutofit/>
          </a:bodyPr>
          <a:lstStyle/>
          <a:p>
            <a:r>
              <a:rPr lang="en-GB" dirty="0"/>
              <a:t>February 27, 2023</a:t>
            </a:r>
          </a:p>
          <a:p>
            <a:r>
              <a:rPr lang="en-GB" dirty="0"/>
              <a:t>Professor Patrick Rebuschat</a:t>
            </a:r>
          </a:p>
          <a:p>
            <a:r>
              <a:rPr lang="en-GB" sz="2400" dirty="0" err="1">
                <a:hlinkClick r:id="rId3"/>
              </a:rPr>
              <a:t>p.rebuschat@lancaster.ac.uk</a:t>
            </a:r>
            <a:endParaRPr lang="en-GB" sz="2400" dirty="0"/>
          </a:p>
        </p:txBody>
      </p:sp>
      <p:sp>
        <p:nvSpPr>
          <p:cNvPr id="4" name="Slide Number Placeholder 3">
            <a:extLst>
              <a:ext uri="{FF2B5EF4-FFF2-40B4-BE49-F238E27FC236}">
                <a16:creationId xmlns:a16="http://schemas.microsoft.com/office/drawing/2014/main" id="{A97E6797-6EA7-4696-9934-2BCE8C54A3CE}"/>
              </a:ext>
            </a:extLst>
          </p:cNvPr>
          <p:cNvSpPr>
            <a:spLocks noGrp="1"/>
          </p:cNvSpPr>
          <p:nvPr>
            <p:ph type="sldNum" sz="quarter" idx="12"/>
          </p:nvPr>
        </p:nvSpPr>
        <p:spPr/>
        <p:txBody>
          <a:bodyPr/>
          <a:lstStyle/>
          <a:p>
            <a:fld id="{6998E55D-8E2A-4AFE-A61C-B5DBBB7761E7}" type="slidenum">
              <a:rPr lang="en-GB" smtClean="0"/>
              <a:pPr/>
              <a:t>70</a:t>
            </a:fld>
            <a:endParaRPr lang="en-GB"/>
          </a:p>
        </p:txBody>
      </p:sp>
    </p:spTree>
    <p:extLst>
      <p:ext uri="{BB962C8B-B14F-4D97-AF65-F5344CB8AC3E}">
        <p14:creationId xmlns:p14="http://schemas.microsoft.com/office/powerpoint/2010/main" val="37872571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Confidence intervals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71</a:t>
            </a:fld>
            <a:endParaRPr lang="en-GB"/>
          </a:p>
        </p:txBody>
      </p:sp>
      <p:pic>
        <p:nvPicPr>
          <p:cNvPr id="4" name="Picture 3">
            <a:extLst>
              <a:ext uri="{FF2B5EF4-FFF2-40B4-BE49-F238E27FC236}">
                <a16:creationId xmlns:a16="http://schemas.microsoft.com/office/drawing/2014/main" id="{2920437D-7A94-D74A-9F25-112F633AB4EA}"/>
              </a:ext>
            </a:extLst>
          </p:cNvPr>
          <p:cNvPicPr>
            <a:picLocks noChangeAspect="1"/>
          </p:cNvPicPr>
          <p:nvPr/>
        </p:nvPicPr>
        <p:blipFill>
          <a:blip r:embed="rId3"/>
          <a:stretch>
            <a:fillRect/>
          </a:stretch>
        </p:blipFill>
        <p:spPr>
          <a:xfrm>
            <a:off x="6073511" y="2501390"/>
            <a:ext cx="2221705" cy="2205567"/>
          </a:xfrm>
          <a:prstGeom prst="rect">
            <a:avLst/>
          </a:prstGeom>
        </p:spPr>
      </p:pic>
      <p:sp>
        <p:nvSpPr>
          <p:cNvPr id="5" name="TextBox 4">
            <a:extLst>
              <a:ext uri="{FF2B5EF4-FFF2-40B4-BE49-F238E27FC236}">
                <a16:creationId xmlns:a16="http://schemas.microsoft.com/office/drawing/2014/main" id="{92C8B283-78B6-5148-849F-6638EBAF9945}"/>
              </a:ext>
            </a:extLst>
          </p:cNvPr>
          <p:cNvSpPr txBox="1"/>
          <p:nvPr/>
        </p:nvSpPr>
        <p:spPr>
          <a:xfrm>
            <a:off x="6400801" y="5099144"/>
            <a:ext cx="1386348" cy="307777"/>
          </a:xfrm>
          <a:prstGeom prst="rect">
            <a:avLst/>
          </a:prstGeom>
          <a:noFill/>
        </p:spPr>
        <p:txBody>
          <a:bodyPr wrap="square" rtlCol="0">
            <a:spAutoFit/>
          </a:bodyPr>
          <a:lstStyle/>
          <a:p>
            <a:r>
              <a:rPr lang="en-US" sz="1400" dirty="0"/>
              <a:t>Cumming (2012)</a:t>
            </a:r>
          </a:p>
        </p:txBody>
      </p:sp>
    </p:spTree>
    <p:extLst>
      <p:ext uri="{BB962C8B-B14F-4D97-AF65-F5344CB8AC3E}">
        <p14:creationId xmlns:p14="http://schemas.microsoft.com/office/powerpoint/2010/main" val="30757780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What is a confidence interval?</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r>
              <a:rPr lang="en-GB" dirty="0"/>
              <a:t>The confidence interval is the interval we draw around our point estimate.</a:t>
            </a:r>
          </a:p>
          <a:p>
            <a:pPr marL="0" indent="0">
              <a:buNone/>
            </a:pPr>
            <a:endParaRPr lang="en-GB" dirty="0"/>
          </a:p>
          <a:p>
            <a:pPr marL="0" indent="0" algn="ctr">
              <a:buNone/>
            </a:pPr>
            <a:r>
              <a:rPr lang="pt-BR" i="1" dirty="0" err="1">
                <a:latin typeface="Cambria" panose="02040503050406030204" pitchFamily="18" charset="0"/>
              </a:rPr>
              <a:t>Confidence</a:t>
            </a:r>
            <a:r>
              <a:rPr lang="pt-BR" i="1" dirty="0">
                <a:latin typeface="Cambria" panose="02040503050406030204" pitchFamily="18" charset="0"/>
              </a:rPr>
              <a:t> </a:t>
            </a:r>
            <a:r>
              <a:rPr lang="pt-BR" i="1" dirty="0" err="1">
                <a:latin typeface="Cambria" panose="02040503050406030204" pitchFamily="18" charset="0"/>
              </a:rPr>
              <a:t>interval</a:t>
            </a:r>
            <a:r>
              <a:rPr lang="pt-BR" i="1" dirty="0">
                <a:latin typeface="Cambria" panose="02040503050406030204" pitchFamily="18" charset="0"/>
              </a:rPr>
              <a:t> [M – MOE, M + MOE]</a:t>
            </a:r>
            <a:endParaRPr lang="en-GB" i="1" dirty="0">
              <a:latin typeface="Cambria" panose="02040503050406030204" pitchFamily="18" charset="0"/>
            </a:endParaRPr>
          </a:p>
          <a:p>
            <a:pPr marL="0" indent="0">
              <a:buNone/>
            </a:pPr>
            <a:endParaRPr lang="en-GB" dirty="0"/>
          </a:p>
          <a:p>
            <a:pPr marL="0" indent="0">
              <a:buNone/>
            </a:pPr>
            <a:r>
              <a:rPr lang="en-GB" dirty="0"/>
              <a:t>A range of values that we are 95% confident contains the population parameter.</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72</a:t>
            </a:fld>
            <a:endParaRPr lang="en-GB" dirty="0"/>
          </a:p>
        </p:txBody>
      </p:sp>
    </p:spTree>
    <p:extLst>
      <p:ext uri="{BB962C8B-B14F-4D97-AF65-F5344CB8AC3E}">
        <p14:creationId xmlns:p14="http://schemas.microsoft.com/office/powerpoint/2010/main" val="32803640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Confidence interval for one sample</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73</a:t>
            </a:fld>
            <a:endParaRPr lang="en-GB"/>
          </a:p>
        </p:txBody>
      </p:sp>
      <p:sp>
        <p:nvSpPr>
          <p:cNvPr id="7" name="TextBox 6">
            <a:extLst>
              <a:ext uri="{FF2B5EF4-FFF2-40B4-BE49-F238E27FC236}">
                <a16:creationId xmlns:a16="http://schemas.microsoft.com/office/drawing/2014/main" id="{E9F1F963-0EC3-2742-8F77-BC4194D3A2BD}"/>
              </a:ext>
            </a:extLst>
          </p:cNvPr>
          <p:cNvSpPr txBox="1"/>
          <p:nvPr/>
        </p:nvSpPr>
        <p:spPr>
          <a:xfrm>
            <a:off x="2984216" y="3373539"/>
            <a:ext cx="1571134" cy="646331"/>
          </a:xfrm>
          <a:prstGeom prst="rect">
            <a:avLst/>
          </a:prstGeom>
          <a:noFill/>
        </p:spPr>
        <p:txBody>
          <a:bodyPr wrap="square" rtlCol="0">
            <a:spAutoFit/>
          </a:bodyPr>
          <a:lstStyle/>
          <a:p>
            <a:r>
              <a:rPr lang="en-GB" dirty="0"/>
              <a:t>In 36 out of 37 cases (97%)!</a:t>
            </a:r>
            <a:endParaRPr lang="en-US" dirty="0"/>
          </a:p>
        </p:txBody>
      </p:sp>
      <p:pic>
        <p:nvPicPr>
          <p:cNvPr id="11" name="Picture 10">
            <a:extLst>
              <a:ext uri="{FF2B5EF4-FFF2-40B4-BE49-F238E27FC236}">
                <a16:creationId xmlns:a16="http://schemas.microsoft.com/office/drawing/2014/main" id="{20E394BE-3945-E342-A8B4-9DC57AB6C9D3}"/>
              </a:ext>
            </a:extLst>
          </p:cNvPr>
          <p:cNvPicPr>
            <a:picLocks noChangeAspect="1"/>
          </p:cNvPicPr>
          <p:nvPr/>
        </p:nvPicPr>
        <p:blipFill>
          <a:blip r:embed="rId3"/>
          <a:stretch>
            <a:fillRect/>
          </a:stretch>
        </p:blipFill>
        <p:spPr>
          <a:xfrm>
            <a:off x="608826" y="1956842"/>
            <a:ext cx="7920000" cy="4330042"/>
          </a:xfrm>
          <a:prstGeom prst="rect">
            <a:avLst/>
          </a:prstGeom>
        </p:spPr>
      </p:pic>
      <p:sp>
        <p:nvSpPr>
          <p:cNvPr id="3" name="Rectangle 2">
            <a:extLst>
              <a:ext uri="{FF2B5EF4-FFF2-40B4-BE49-F238E27FC236}">
                <a16:creationId xmlns:a16="http://schemas.microsoft.com/office/drawing/2014/main" id="{F363114D-20B4-014B-93C7-C18D4B8E6547}"/>
              </a:ext>
            </a:extLst>
          </p:cNvPr>
          <p:cNvSpPr/>
          <p:nvPr/>
        </p:nvSpPr>
        <p:spPr>
          <a:xfrm>
            <a:off x="3868994" y="3962857"/>
            <a:ext cx="4572000" cy="1754326"/>
          </a:xfrm>
          <a:prstGeom prst="rect">
            <a:avLst/>
          </a:prstGeom>
        </p:spPr>
        <p:txBody>
          <a:bodyPr>
            <a:spAutoFit/>
          </a:bodyPr>
          <a:lstStyle/>
          <a:p>
            <a:r>
              <a:rPr lang="en-GB" b="1" dirty="0"/>
              <a:t>Confidence interval:</a:t>
            </a:r>
          </a:p>
          <a:p>
            <a:r>
              <a:rPr lang="en-GB" dirty="0"/>
              <a:t>A range of values that we are </a:t>
            </a:r>
            <a:r>
              <a:rPr lang="en-GB" b="1" dirty="0"/>
              <a:t>95% confident </a:t>
            </a:r>
            <a:r>
              <a:rPr lang="en-GB" dirty="0"/>
              <a:t>contains the population parameter.</a:t>
            </a:r>
          </a:p>
          <a:p>
            <a:endParaRPr lang="en-GB" dirty="0"/>
          </a:p>
          <a:p>
            <a:r>
              <a:rPr lang="en-GB" dirty="0"/>
              <a:t>We usually report 95% confidence level (but you can increase or decrease).</a:t>
            </a:r>
          </a:p>
        </p:txBody>
      </p:sp>
      <p:cxnSp>
        <p:nvCxnSpPr>
          <p:cNvPr id="9" name="Straight Arrow Connector 8">
            <a:extLst>
              <a:ext uri="{FF2B5EF4-FFF2-40B4-BE49-F238E27FC236}">
                <a16:creationId xmlns:a16="http://schemas.microsoft.com/office/drawing/2014/main" id="{47D67989-68D1-0E44-B7B7-8134C276C118}"/>
              </a:ext>
            </a:extLst>
          </p:cNvPr>
          <p:cNvCxnSpPr>
            <a:cxnSpLocks/>
          </p:cNvCxnSpPr>
          <p:nvPr/>
        </p:nvCxnSpPr>
        <p:spPr>
          <a:xfrm flipV="1">
            <a:off x="4807974" y="3293806"/>
            <a:ext cx="766917" cy="726064"/>
          </a:xfrm>
          <a:prstGeom prst="straightConnector1">
            <a:avLst/>
          </a:prstGeom>
          <a:ln>
            <a:solidFill>
              <a:srgbClr val="B5121B"/>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22076D6-5134-3E4E-BB3F-223EE6BC7C95}"/>
              </a:ext>
            </a:extLst>
          </p:cNvPr>
          <p:cNvCxnSpPr>
            <a:cxnSpLocks/>
          </p:cNvCxnSpPr>
          <p:nvPr/>
        </p:nvCxnSpPr>
        <p:spPr>
          <a:xfrm flipV="1">
            <a:off x="4807974" y="3293806"/>
            <a:ext cx="1591546" cy="726064"/>
          </a:xfrm>
          <a:prstGeom prst="straightConnector1">
            <a:avLst/>
          </a:prstGeom>
          <a:ln>
            <a:solidFill>
              <a:srgbClr val="B5121B"/>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3ED72AA-04E0-4C40-8274-B9D7FE8E453F}"/>
              </a:ext>
            </a:extLst>
          </p:cNvPr>
          <p:cNvSpPr/>
          <p:nvPr/>
        </p:nvSpPr>
        <p:spPr>
          <a:xfrm>
            <a:off x="2286000" y="2967335"/>
            <a:ext cx="4572000" cy="369332"/>
          </a:xfrm>
          <a:prstGeom prst="rect">
            <a:avLst/>
          </a:prstGeom>
        </p:spPr>
        <p:txBody>
          <a:bodyPr>
            <a:spAutoFit/>
          </a:bodyPr>
          <a:lstStyle/>
          <a:p>
            <a:endParaRPr lang="en-GB" dirty="0"/>
          </a:p>
        </p:txBody>
      </p:sp>
      <p:sp>
        <p:nvSpPr>
          <p:cNvPr id="10" name="Rectangle 9">
            <a:extLst>
              <a:ext uri="{FF2B5EF4-FFF2-40B4-BE49-F238E27FC236}">
                <a16:creationId xmlns:a16="http://schemas.microsoft.com/office/drawing/2014/main" id="{A0CC41D4-C09A-914D-A790-C4CB6C000360}"/>
              </a:ext>
            </a:extLst>
          </p:cNvPr>
          <p:cNvSpPr>
            <a:spLocks noChangeAspect="1"/>
          </p:cNvSpPr>
          <p:nvPr/>
        </p:nvSpPr>
        <p:spPr>
          <a:xfrm>
            <a:off x="2347599" y="5095929"/>
            <a:ext cx="646331" cy="646331"/>
          </a:xfrm>
          <a:prstGeom prst="rect">
            <a:avLst/>
          </a:prstGeom>
        </p:spPr>
        <p:txBody>
          <a:bodyPr wrap="none">
            <a:spAutoFit/>
          </a:bodyPr>
          <a:lstStyle/>
          <a:p>
            <a:r>
              <a:rPr lang="en-US" sz="3600" dirty="0"/>
              <a:t>👈</a:t>
            </a:r>
          </a:p>
        </p:txBody>
      </p:sp>
      <p:sp>
        <p:nvSpPr>
          <p:cNvPr id="13" name="Rectangle 12">
            <a:extLst>
              <a:ext uri="{FF2B5EF4-FFF2-40B4-BE49-F238E27FC236}">
                <a16:creationId xmlns:a16="http://schemas.microsoft.com/office/drawing/2014/main" id="{02D06CAB-9920-B244-839B-17C90BEB06D1}"/>
              </a:ext>
            </a:extLst>
          </p:cNvPr>
          <p:cNvSpPr/>
          <p:nvPr/>
        </p:nvSpPr>
        <p:spPr>
          <a:xfrm>
            <a:off x="-42656" y="4961109"/>
            <a:ext cx="646331" cy="646331"/>
          </a:xfrm>
          <a:prstGeom prst="rect">
            <a:avLst/>
          </a:prstGeom>
        </p:spPr>
        <p:txBody>
          <a:bodyPr wrap="none">
            <a:spAutoFit/>
          </a:bodyPr>
          <a:lstStyle/>
          <a:p>
            <a:r>
              <a:rPr lang="en-US" sz="3600" dirty="0"/>
              <a:t>👉</a:t>
            </a:r>
          </a:p>
        </p:txBody>
      </p:sp>
      <p:sp>
        <p:nvSpPr>
          <p:cNvPr id="14" name="Rectangle 13">
            <a:extLst>
              <a:ext uri="{FF2B5EF4-FFF2-40B4-BE49-F238E27FC236}">
                <a16:creationId xmlns:a16="http://schemas.microsoft.com/office/drawing/2014/main" id="{D01C3E91-BB28-2748-A012-C8BD44D674DF}"/>
              </a:ext>
            </a:extLst>
          </p:cNvPr>
          <p:cNvSpPr/>
          <p:nvPr/>
        </p:nvSpPr>
        <p:spPr>
          <a:xfrm>
            <a:off x="628650" y="5156859"/>
            <a:ext cx="815240" cy="164891"/>
          </a:xfrm>
          <a:prstGeom prst="rect">
            <a:avLst/>
          </a:prstGeom>
          <a:noFill/>
          <a:ln>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322226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What is a confidence interval?</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r>
              <a:rPr lang="en-GB" sz="2200" dirty="0"/>
              <a:t>The </a:t>
            </a:r>
            <a:r>
              <a:rPr lang="en-GB" sz="2200" b="1" dirty="0"/>
              <a:t>values within the CI </a:t>
            </a:r>
            <a:r>
              <a:rPr lang="en-GB" sz="2200" dirty="0"/>
              <a:t>are </a:t>
            </a:r>
            <a:r>
              <a:rPr lang="en-GB" sz="2200" b="1" dirty="0"/>
              <a:t>plausible</a:t>
            </a:r>
            <a:r>
              <a:rPr lang="en-GB" sz="2200" dirty="0"/>
              <a:t> for the population parameter being estimated. </a:t>
            </a:r>
          </a:p>
          <a:p>
            <a:pPr marL="0" indent="0">
              <a:buNone/>
            </a:pPr>
            <a:endParaRPr lang="en-GB" sz="2200" dirty="0"/>
          </a:p>
          <a:p>
            <a:pPr marL="0" indent="0">
              <a:buNone/>
            </a:pPr>
            <a:r>
              <a:rPr lang="en-GB" sz="2200" dirty="0"/>
              <a:t>Values outside the interval the CI are relatively implausible. </a:t>
            </a:r>
          </a:p>
          <a:p>
            <a:pPr marL="0" indent="0">
              <a:buNone/>
            </a:pPr>
            <a:endParaRPr lang="en-GB" sz="2200" dirty="0"/>
          </a:p>
          <a:p>
            <a:pPr marL="0" indent="0">
              <a:buNone/>
            </a:pPr>
            <a:r>
              <a:rPr lang="en-GB" sz="2200" dirty="0"/>
              <a:t>The width of the CI tells us how precise our point estimate (M) is. </a:t>
            </a:r>
          </a:p>
          <a:p>
            <a:r>
              <a:rPr lang="en-GB" sz="2200" dirty="0"/>
              <a:t>If the CI is narrow, then our estimation is very precise estimate.</a:t>
            </a:r>
          </a:p>
          <a:p>
            <a:r>
              <a:rPr lang="en-GB" sz="2200" dirty="0"/>
              <a:t>If the CI is wide, then our estimation is less precise.</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74</a:t>
            </a:fld>
            <a:endParaRPr lang="en-GB"/>
          </a:p>
        </p:txBody>
      </p:sp>
      <p:sp>
        <p:nvSpPr>
          <p:cNvPr id="5" name="Rectangle 4">
            <a:extLst>
              <a:ext uri="{FF2B5EF4-FFF2-40B4-BE49-F238E27FC236}">
                <a16:creationId xmlns:a16="http://schemas.microsoft.com/office/drawing/2014/main" id="{C5CDF03A-F7FD-1A47-B067-441684EB641D}"/>
              </a:ext>
            </a:extLst>
          </p:cNvPr>
          <p:cNvSpPr/>
          <p:nvPr/>
        </p:nvSpPr>
        <p:spPr>
          <a:xfrm>
            <a:off x="4279061" y="1593089"/>
            <a:ext cx="4066498" cy="369332"/>
          </a:xfrm>
          <a:prstGeom prst="rect">
            <a:avLst/>
          </a:prstGeom>
        </p:spPr>
        <p:txBody>
          <a:bodyPr wrap="none">
            <a:spAutoFit/>
          </a:bodyPr>
          <a:lstStyle/>
          <a:p>
            <a:pPr algn="ctr"/>
            <a:r>
              <a:rPr lang="pt-BR" i="1" dirty="0" err="1">
                <a:latin typeface="Cambria" panose="02040503050406030204" pitchFamily="18" charset="0"/>
              </a:rPr>
              <a:t>Confidence</a:t>
            </a:r>
            <a:r>
              <a:rPr lang="pt-BR" i="1" dirty="0">
                <a:latin typeface="Cambria" panose="02040503050406030204" pitchFamily="18" charset="0"/>
              </a:rPr>
              <a:t> </a:t>
            </a:r>
            <a:r>
              <a:rPr lang="pt-BR" i="1" dirty="0" err="1">
                <a:latin typeface="Cambria" panose="02040503050406030204" pitchFamily="18" charset="0"/>
              </a:rPr>
              <a:t>interval</a:t>
            </a:r>
            <a:r>
              <a:rPr lang="pt-BR" i="1" dirty="0">
                <a:latin typeface="Cambria" panose="02040503050406030204" pitchFamily="18" charset="0"/>
              </a:rPr>
              <a:t> [M – MOE, M + MOE]</a:t>
            </a:r>
            <a:endParaRPr lang="en-GB" i="1" dirty="0">
              <a:latin typeface="Cambria" panose="02040503050406030204" pitchFamily="18" charset="0"/>
            </a:endParaRPr>
          </a:p>
        </p:txBody>
      </p:sp>
    </p:spTree>
    <p:extLst>
      <p:ext uri="{BB962C8B-B14F-4D97-AF65-F5344CB8AC3E}">
        <p14:creationId xmlns:p14="http://schemas.microsoft.com/office/powerpoint/2010/main" val="30094096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fontScale="90000"/>
          </a:bodyPr>
          <a:lstStyle/>
          <a:p>
            <a:r>
              <a:rPr lang="en-US" dirty="0"/>
              <a:t>How often does the CI include the population parameter </a:t>
            </a:r>
            <a:r>
              <a:rPr lang="en-GB" dirty="0">
                <a:sym typeface="Symbol" pitchFamily="2" charset="2"/>
              </a:rPr>
              <a:t>?</a:t>
            </a: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75</a:t>
            </a:fld>
            <a:endParaRPr lang="en-GB"/>
          </a:p>
        </p:txBody>
      </p:sp>
      <p:pic>
        <p:nvPicPr>
          <p:cNvPr id="6" name="Picture 5">
            <a:extLst>
              <a:ext uri="{FF2B5EF4-FFF2-40B4-BE49-F238E27FC236}">
                <a16:creationId xmlns:a16="http://schemas.microsoft.com/office/drawing/2014/main" id="{EACD03DF-44D4-134E-9E49-AE88AC5D509C}"/>
              </a:ext>
            </a:extLst>
          </p:cNvPr>
          <p:cNvPicPr>
            <a:picLocks noChangeAspect="1"/>
          </p:cNvPicPr>
          <p:nvPr/>
        </p:nvPicPr>
        <p:blipFill>
          <a:blip r:embed="rId2"/>
          <a:stretch>
            <a:fillRect/>
          </a:stretch>
        </p:blipFill>
        <p:spPr>
          <a:xfrm>
            <a:off x="595350" y="1941717"/>
            <a:ext cx="7920000" cy="4330042"/>
          </a:xfrm>
          <a:prstGeom prst="rect">
            <a:avLst/>
          </a:prstGeom>
        </p:spPr>
      </p:pic>
      <p:sp>
        <p:nvSpPr>
          <p:cNvPr id="7" name="TextBox 6">
            <a:extLst>
              <a:ext uri="{FF2B5EF4-FFF2-40B4-BE49-F238E27FC236}">
                <a16:creationId xmlns:a16="http://schemas.microsoft.com/office/drawing/2014/main" id="{E9F1F963-0EC3-2742-8F77-BC4194D3A2BD}"/>
              </a:ext>
            </a:extLst>
          </p:cNvPr>
          <p:cNvSpPr txBox="1"/>
          <p:nvPr/>
        </p:nvSpPr>
        <p:spPr>
          <a:xfrm>
            <a:off x="2984215" y="3373539"/>
            <a:ext cx="1784429" cy="1754326"/>
          </a:xfrm>
          <a:prstGeom prst="rect">
            <a:avLst/>
          </a:prstGeom>
          <a:noFill/>
        </p:spPr>
        <p:txBody>
          <a:bodyPr wrap="square" rtlCol="0">
            <a:spAutoFit/>
          </a:bodyPr>
          <a:lstStyle/>
          <a:p>
            <a:r>
              <a:rPr lang="en-GB" dirty="0"/>
              <a:t>We drew 37 samples (green bubbles), and placed CIs around each (green intervals)</a:t>
            </a:r>
            <a:endParaRPr lang="en-US" dirty="0"/>
          </a:p>
        </p:txBody>
      </p:sp>
    </p:spTree>
    <p:extLst>
      <p:ext uri="{BB962C8B-B14F-4D97-AF65-F5344CB8AC3E}">
        <p14:creationId xmlns:p14="http://schemas.microsoft.com/office/powerpoint/2010/main" val="21888867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45AFD3D-31FD-F141-A1E4-F2C003F8F94D}"/>
              </a:ext>
            </a:extLst>
          </p:cNvPr>
          <p:cNvPicPr>
            <a:picLocks noChangeAspect="1"/>
          </p:cNvPicPr>
          <p:nvPr/>
        </p:nvPicPr>
        <p:blipFill>
          <a:blip r:embed="rId2"/>
          <a:stretch>
            <a:fillRect/>
          </a:stretch>
        </p:blipFill>
        <p:spPr>
          <a:xfrm>
            <a:off x="608826" y="1971213"/>
            <a:ext cx="7920000" cy="4330042"/>
          </a:xfrm>
          <a:prstGeom prst="rect">
            <a:avLst/>
          </a:prstGeom>
        </p:spPr>
      </p:pic>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In 36 out of 37 cases (97%)!</a:t>
            </a:r>
            <a:endParaRPr lang="en-US"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76</a:t>
            </a:fld>
            <a:endParaRPr lang="en-GB"/>
          </a:p>
        </p:txBody>
      </p:sp>
      <p:sp>
        <p:nvSpPr>
          <p:cNvPr id="7" name="TextBox 6">
            <a:extLst>
              <a:ext uri="{FF2B5EF4-FFF2-40B4-BE49-F238E27FC236}">
                <a16:creationId xmlns:a16="http://schemas.microsoft.com/office/drawing/2014/main" id="{E9F1F963-0EC3-2742-8F77-BC4194D3A2BD}"/>
              </a:ext>
            </a:extLst>
          </p:cNvPr>
          <p:cNvSpPr txBox="1"/>
          <p:nvPr/>
        </p:nvSpPr>
        <p:spPr>
          <a:xfrm>
            <a:off x="3279066" y="3727500"/>
            <a:ext cx="1571134" cy="1477328"/>
          </a:xfrm>
          <a:prstGeom prst="rect">
            <a:avLst/>
          </a:prstGeom>
          <a:noFill/>
        </p:spPr>
        <p:txBody>
          <a:bodyPr wrap="square" rtlCol="0">
            <a:spAutoFit/>
          </a:bodyPr>
          <a:lstStyle/>
          <a:p>
            <a:r>
              <a:rPr lang="en-GB" dirty="0"/>
              <a:t>Only one CI did not include the population parameter!</a:t>
            </a:r>
            <a:endParaRPr lang="en-US" dirty="0"/>
          </a:p>
        </p:txBody>
      </p:sp>
      <p:sp>
        <p:nvSpPr>
          <p:cNvPr id="11" name="Rectangle 10">
            <a:extLst>
              <a:ext uri="{FF2B5EF4-FFF2-40B4-BE49-F238E27FC236}">
                <a16:creationId xmlns:a16="http://schemas.microsoft.com/office/drawing/2014/main" id="{772923C7-5CD6-3145-97C3-F68A728612BE}"/>
              </a:ext>
            </a:extLst>
          </p:cNvPr>
          <p:cNvSpPr/>
          <p:nvPr/>
        </p:nvSpPr>
        <p:spPr>
          <a:xfrm>
            <a:off x="-42656" y="5462557"/>
            <a:ext cx="646331" cy="646331"/>
          </a:xfrm>
          <a:prstGeom prst="rect">
            <a:avLst/>
          </a:prstGeom>
        </p:spPr>
        <p:txBody>
          <a:bodyPr wrap="none">
            <a:spAutoFit/>
          </a:bodyPr>
          <a:lstStyle/>
          <a:p>
            <a:r>
              <a:rPr lang="en-US" sz="3600" dirty="0"/>
              <a:t>👉</a:t>
            </a:r>
          </a:p>
        </p:txBody>
      </p:sp>
      <p:sp>
        <p:nvSpPr>
          <p:cNvPr id="12" name="Rectangle 11">
            <a:extLst>
              <a:ext uri="{FF2B5EF4-FFF2-40B4-BE49-F238E27FC236}">
                <a16:creationId xmlns:a16="http://schemas.microsoft.com/office/drawing/2014/main" id="{8C05EB10-E0CA-D349-B8D5-760B8F076903}"/>
              </a:ext>
            </a:extLst>
          </p:cNvPr>
          <p:cNvSpPr/>
          <p:nvPr/>
        </p:nvSpPr>
        <p:spPr>
          <a:xfrm>
            <a:off x="628650" y="5658307"/>
            <a:ext cx="815240" cy="164891"/>
          </a:xfrm>
          <a:prstGeom prst="rect">
            <a:avLst/>
          </a:prstGeom>
          <a:noFill/>
          <a:ln>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138711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It’s like magic (except it isn’t)</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77</a:t>
            </a:fld>
            <a:endParaRPr lang="en-GB"/>
          </a:p>
        </p:txBody>
      </p:sp>
      <p:sp>
        <p:nvSpPr>
          <p:cNvPr id="7" name="TextBox 6">
            <a:extLst>
              <a:ext uri="{FF2B5EF4-FFF2-40B4-BE49-F238E27FC236}">
                <a16:creationId xmlns:a16="http://schemas.microsoft.com/office/drawing/2014/main" id="{E9F1F963-0EC3-2742-8F77-BC4194D3A2BD}"/>
              </a:ext>
            </a:extLst>
          </p:cNvPr>
          <p:cNvSpPr txBox="1"/>
          <p:nvPr/>
        </p:nvSpPr>
        <p:spPr>
          <a:xfrm>
            <a:off x="2984216" y="3373539"/>
            <a:ext cx="1571134" cy="646331"/>
          </a:xfrm>
          <a:prstGeom prst="rect">
            <a:avLst/>
          </a:prstGeom>
          <a:noFill/>
        </p:spPr>
        <p:txBody>
          <a:bodyPr wrap="square" rtlCol="0">
            <a:spAutoFit/>
          </a:bodyPr>
          <a:lstStyle/>
          <a:p>
            <a:r>
              <a:rPr lang="en-GB" dirty="0"/>
              <a:t>In 36 out of 37 cases (97%)!</a:t>
            </a:r>
            <a:endParaRPr lang="en-US" dirty="0"/>
          </a:p>
        </p:txBody>
      </p:sp>
      <p:pic>
        <p:nvPicPr>
          <p:cNvPr id="11" name="Picture 10">
            <a:extLst>
              <a:ext uri="{FF2B5EF4-FFF2-40B4-BE49-F238E27FC236}">
                <a16:creationId xmlns:a16="http://schemas.microsoft.com/office/drawing/2014/main" id="{20E394BE-3945-E342-A8B4-9DC57AB6C9D3}"/>
              </a:ext>
            </a:extLst>
          </p:cNvPr>
          <p:cNvPicPr>
            <a:picLocks noChangeAspect="1"/>
          </p:cNvPicPr>
          <p:nvPr/>
        </p:nvPicPr>
        <p:blipFill>
          <a:blip r:embed="rId3"/>
          <a:stretch>
            <a:fillRect/>
          </a:stretch>
        </p:blipFill>
        <p:spPr>
          <a:xfrm>
            <a:off x="608826" y="1956842"/>
            <a:ext cx="7920000" cy="4330042"/>
          </a:xfrm>
          <a:prstGeom prst="rect">
            <a:avLst/>
          </a:prstGeom>
        </p:spPr>
      </p:pic>
    </p:spTree>
    <p:extLst>
      <p:ext uri="{BB962C8B-B14F-4D97-AF65-F5344CB8AC3E}">
        <p14:creationId xmlns:p14="http://schemas.microsoft.com/office/powerpoint/2010/main" val="2331786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Calculating the 95% CI: </a:t>
            </a:r>
            <a:br>
              <a:rPr lang="en-GB" dirty="0"/>
            </a:br>
            <a:r>
              <a:rPr lang="en-GB" dirty="0"/>
              <a:t>When we know </a:t>
            </a:r>
            <a:r>
              <a:rPr lang="en-GB" dirty="0">
                <a:sym typeface="Symbol" pitchFamily="2" charset="2"/>
              </a:rPr>
              <a: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lvl="0" indent="0">
                  <a:buNone/>
                </a:pPr>
                <a:endParaRPr lang="en-GB" b="0" i="1" dirty="0">
                  <a:latin typeface="Cambria Math" panose="02040503050406030204" pitchFamily="18" charset="0"/>
                </a:endParaRPr>
              </a:p>
              <a:p>
                <a:pPr marL="0" lvl="0" indent="0">
                  <a:buNone/>
                </a:pPr>
                <a:endParaRPr lang="en-GB" i="1" dirty="0">
                  <a:latin typeface="Cambria Math" panose="02040503050406030204" pitchFamily="18" charset="0"/>
                </a:endParaRPr>
              </a:p>
              <a:p>
                <a:pPr marL="0" lv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95% </m:t>
                      </m:r>
                      <m:r>
                        <a:rPr lang="en-GB" b="0" i="1" smtClean="0">
                          <a:latin typeface="Cambria Math" panose="02040503050406030204" pitchFamily="18" charset="0"/>
                        </a:rPr>
                        <m:t>𝐶𝐼</m:t>
                      </m:r>
                      <m:r>
                        <a:rPr lang="en-GB" b="0" i="1" smtClean="0">
                          <a:latin typeface="Cambria Math" panose="02040503050406030204" pitchFamily="18" charset="0"/>
                        </a:rPr>
                        <m:t>=[</m:t>
                      </m:r>
                      <m:r>
                        <a:rPr lang="en-GB" b="0" i="1" smtClean="0">
                          <a:latin typeface="Cambria Math" panose="02040503050406030204" pitchFamily="18" charset="0"/>
                        </a:rPr>
                        <m:t>𝑀</m:t>
                      </m:r>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𝑧</m:t>
                          </m:r>
                          <m:r>
                            <a:rPr lang="en-GB" b="0" i="1" baseline="-25000" smtClean="0">
                              <a:latin typeface="Cambria Math" panose="02040503050406030204" pitchFamily="18" charset="0"/>
                            </a:rPr>
                            <m:t>95</m:t>
                          </m:r>
                          <m:r>
                            <a:rPr lang="en-GB" b="0" i="1" smtClean="0">
                              <a:latin typeface="Cambria Math" panose="02040503050406030204" pitchFamily="18" charset="0"/>
                            </a:rPr>
                            <m:t> </m:t>
                          </m:r>
                          <m:r>
                            <a:rPr lang="en-GB" b="0" i="1" smtClean="0">
                              <a:latin typeface="Cambria Math" panose="02040503050406030204" pitchFamily="18" charset="0"/>
                            </a:rPr>
                            <m:t>𝑆𝐸</m:t>
                          </m:r>
                        </m:e>
                      </m:d>
                      <m:r>
                        <a:rPr lang="en-GB" b="0" i="1" smtClean="0">
                          <a:latin typeface="Cambria Math" panose="02040503050406030204" pitchFamily="18" charset="0"/>
                        </a:rPr>
                        <m:t>, </m:t>
                      </m:r>
                      <m:r>
                        <a:rPr lang="en-GB" b="0" i="1" smtClean="0">
                          <a:latin typeface="Cambria Math" panose="02040503050406030204" pitchFamily="18" charset="0"/>
                        </a:rPr>
                        <m:t>𝑀</m:t>
                      </m:r>
                      <m:r>
                        <a:rPr lang="en-GB" b="0" i="1" smtClean="0">
                          <a:latin typeface="Cambria Math" panose="02040503050406030204" pitchFamily="18" charset="0"/>
                        </a:rPr>
                        <m:t>+</m:t>
                      </m:r>
                      <m:d>
                        <m:dPr>
                          <m:ctrlPr>
                            <a:rPr lang="en-GB" i="1">
                              <a:latin typeface="Cambria Math" panose="02040503050406030204" pitchFamily="18" charset="0"/>
                            </a:rPr>
                          </m:ctrlPr>
                        </m:dPr>
                        <m:e>
                          <m:r>
                            <a:rPr lang="en-GB" i="1">
                              <a:latin typeface="Cambria Math" panose="02040503050406030204" pitchFamily="18" charset="0"/>
                            </a:rPr>
                            <m:t>𝑧</m:t>
                          </m:r>
                          <m:r>
                            <a:rPr lang="en-GB" i="1" baseline="-25000">
                              <a:latin typeface="Cambria Math" panose="02040503050406030204" pitchFamily="18" charset="0"/>
                            </a:rPr>
                            <m:t>95</m:t>
                          </m:r>
                          <m:r>
                            <a:rPr lang="en-GB" i="1">
                              <a:latin typeface="Cambria Math" panose="02040503050406030204" pitchFamily="18" charset="0"/>
                            </a:rPr>
                            <m:t> </m:t>
                          </m:r>
                          <m:r>
                            <a:rPr lang="en-GB" b="0" i="1" smtClean="0">
                              <a:latin typeface="Cambria Math" panose="02040503050406030204" pitchFamily="18" charset="0"/>
                            </a:rPr>
                            <m:t>𝑆𝐸</m:t>
                          </m:r>
                        </m:e>
                      </m:d>
                      <m:r>
                        <a:rPr lang="en-GB" b="0" i="1" smtClean="0">
                          <a:latin typeface="Cambria Math" panose="02040503050406030204" pitchFamily="18" charset="0"/>
                          <a:ea typeface="Cambria Math" panose="02040503050406030204" pitchFamily="18" charset="0"/>
                        </a:rPr>
                        <m:t>]</m:t>
                      </m:r>
                    </m:oMath>
                  </m:oMathPara>
                </a14:m>
                <a:endParaRPr lang="en-GB" dirty="0"/>
              </a:p>
              <a:p>
                <a:pPr marL="0" lvl="0" indent="0">
                  <a:buNone/>
                </a:pPr>
                <a:endParaRPr lang="en-GB" dirty="0"/>
              </a:p>
              <a:p>
                <a:pPr marL="0" lv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95% </m:t>
                      </m:r>
                      <m:r>
                        <a:rPr lang="en-GB" i="1">
                          <a:latin typeface="Cambria Math" panose="02040503050406030204" pitchFamily="18" charset="0"/>
                        </a:rPr>
                        <m:t>𝐶𝐼</m:t>
                      </m:r>
                      <m:r>
                        <a:rPr lang="en-GB" i="1">
                          <a:latin typeface="Cambria Math" panose="02040503050406030204" pitchFamily="18" charset="0"/>
                        </a:rPr>
                        <m:t>=[</m:t>
                      </m:r>
                      <m:r>
                        <a:rPr lang="en-GB" i="1">
                          <a:latin typeface="Cambria Math" panose="02040503050406030204" pitchFamily="18" charset="0"/>
                        </a:rPr>
                        <m:t>𝑀</m:t>
                      </m:r>
                      <m:r>
                        <a:rPr lang="en-GB" i="1">
                          <a:latin typeface="Cambria Math" panose="02040503050406030204" pitchFamily="18" charset="0"/>
                        </a:rPr>
                        <m:t>−</m:t>
                      </m:r>
                      <m:d>
                        <m:dPr>
                          <m:ctrlPr>
                            <a:rPr lang="en-GB" i="1">
                              <a:latin typeface="Cambria Math" panose="02040503050406030204" pitchFamily="18" charset="0"/>
                            </a:rPr>
                          </m:ctrlPr>
                        </m:dPr>
                        <m:e>
                          <m:r>
                            <a:rPr lang="en-GB" b="0" i="1" smtClean="0">
                              <a:latin typeface="Cambria Math" panose="02040503050406030204" pitchFamily="18" charset="0"/>
                            </a:rPr>
                            <m:t>1.96</m:t>
                          </m:r>
                          <m:r>
                            <a:rPr lang="en-GB" i="1">
                              <a:latin typeface="Cambria Math" panose="02040503050406030204" pitchFamily="18" charset="0"/>
                            </a:rPr>
                            <m:t> </m:t>
                          </m:r>
                          <m:f>
                            <m:fPr>
                              <m:ctrlPr>
                                <a:rPr lang="en-GB" i="1">
                                  <a:latin typeface="Cambria Math" panose="02040503050406030204" pitchFamily="18" charset="0"/>
                                </a:rPr>
                              </m:ctrlPr>
                            </m:fPr>
                            <m:num>
                              <m:r>
                                <m:rPr>
                                  <m:nor/>
                                </m:rPr>
                                <a:rPr lang="en-GB" dirty="0">
                                  <a:sym typeface="Symbol" pitchFamily="2" charset="2"/>
                                </a:rPr>
                                <m:t></m:t>
                              </m:r>
                            </m:num>
                            <m:den>
                              <m:rad>
                                <m:radPr>
                                  <m:degHide m:val="on"/>
                                  <m:ctrlPr>
                                    <a:rPr lang="en-GB" i="1">
                                      <a:latin typeface="Cambria Math" panose="02040503050406030204" pitchFamily="18" charset="0"/>
                                      <a:ea typeface="Cambria Math" panose="02040503050406030204" pitchFamily="18" charset="0"/>
                                    </a:rPr>
                                  </m:ctrlPr>
                                </m:radPr>
                                <m:deg/>
                                <m:e>
                                  <m:r>
                                    <a:rPr lang="en-GB" i="1">
                                      <a:latin typeface="Cambria Math" panose="02040503050406030204" pitchFamily="18" charset="0"/>
                                      <a:ea typeface="Cambria Math" panose="02040503050406030204" pitchFamily="18" charset="0"/>
                                    </a:rPr>
                                    <m:t>𝑁</m:t>
                                  </m:r>
                                </m:e>
                              </m:rad>
                            </m:den>
                          </m:f>
                        </m:e>
                      </m:d>
                      <m:r>
                        <a:rPr lang="en-GB" i="1">
                          <a:latin typeface="Cambria Math" panose="02040503050406030204" pitchFamily="18" charset="0"/>
                        </a:rPr>
                        <m:t>, </m:t>
                      </m:r>
                      <m:r>
                        <a:rPr lang="en-GB" i="1">
                          <a:latin typeface="Cambria Math" panose="02040503050406030204" pitchFamily="18" charset="0"/>
                        </a:rPr>
                        <m:t>𝑀</m:t>
                      </m:r>
                      <m:r>
                        <a:rPr lang="en-GB" i="1">
                          <a:latin typeface="Cambria Math" panose="02040503050406030204" pitchFamily="18" charset="0"/>
                        </a:rPr>
                        <m:t>+</m:t>
                      </m:r>
                      <m:d>
                        <m:dPr>
                          <m:ctrlPr>
                            <a:rPr lang="en-GB" i="1">
                              <a:latin typeface="Cambria Math" panose="02040503050406030204" pitchFamily="18" charset="0"/>
                            </a:rPr>
                          </m:ctrlPr>
                        </m:dPr>
                        <m:e>
                          <m:r>
                            <a:rPr lang="en-GB" i="1">
                              <a:latin typeface="Cambria Math" panose="02040503050406030204" pitchFamily="18" charset="0"/>
                            </a:rPr>
                            <m:t>1.96</m:t>
                          </m:r>
                          <m:f>
                            <m:fPr>
                              <m:ctrlPr>
                                <a:rPr lang="en-GB" i="1">
                                  <a:latin typeface="Cambria Math" panose="02040503050406030204" pitchFamily="18" charset="0"/>
                                </a:rPr>
                              </m:ctrlPr>
                            </m:fPr>
                            <m:num>
                              <m:r>
                                <m:rPr>
                                  <m:nor/>
                                </m:rPr>
                                <a:rPr lang="en-GB" dirty="0">
                                  <a:sym typeface="Symbol" pitchFamily="2" charset="2"/>
                                </a:rPr>
                                <m:t></m:t>
                              </m:r>
                            </m:num>
                            <m:den>
                              <m:rad>
                                <m:radPr>
                                  <m:degHide m:val="on"/>
                                  <m:ctrlPr>
                                    <a:rPr lang="en-GB" i="1">
                                      <a:latin typeface="Cambria Math" panose="02040503050406030204" pitchFamily="18" charset="0"/>
                                      <a:ea typeface="Cambria Math" panose="02040503050406030204" pitchFamily="18" charset="0"/>
                                    </a:rPr>
                                  </m:ctrlPr>
                                </m:radPr>
                                <m:deg/>
                                <m:e>
                                  <m:r>
                                    <a:rPr lang="en-GB" i="1">
                                      <a:latin typeface="Cambria Math" panose="02040503050406030204" pitchFamily="18" charset="0"/>
                                      <a:ea typeface="Cambria Math" panose="02040503050406030204" pitchFamily="18" charset="0"/>
                                    </a:rPr>
                                    <m:t>𝑁</m:t>
                                  </m:r>
                                </m:e>
                              </m:rad>
                            </m:den>
                          </m:f>
                        </m:e>
                      </m:d>
                      <m:r>
                        <a:rPr lang="en-GB" i="1">
                          <a:latin typeface="Cambria Math" panose="02040503050406030204" pitchFamily="18" charset="0"/>
                          <a:ea typeface="Cambria Math" panose="02040503050406030204" pitchFamily="18" charset="0"/>
                        </a:rPr>
                        <m:t>]</m:t>
                      </m:r>
                    </m:oMath>
                  </m:oMathPara>
                </a14:m>
                <a:endParaRPr lang="en-GB" dirty="0"/>
              </a:p>
              <a:p>
                <a:pPr marL="0" lvl="0" indent="0">
                  <a:buNone/>
                </a:pPr>
                <a:endParaRPr lang="en-GB" dirty="0"/>
              </a:p>
              <a:p>
                <a:pPr marL="0" lvl="0" indent="0">
                  <a:buNone/>
                </a:pPr>
                <a:endParaRPr lang="en-GB" dirty="0"/>
              </a:p>
              <a:p>
                <a:pPr marL="0" indent="0">
                  <a:buNone/>
                </a:pPr>
                <a:endParaRPr lang="en-GB" dirty="0"/>
              </a:p>
              <a:p>
                <a:pPr marL="0" indent="0">
                  <a:buNone/>
                </a:pPr>
                <a:endParaRPr lang="en-GB" dirty="0"/>
              </a:p>
              <a:p>
                <a:pPr lvl="0"/>
                <a:endParaRPr lang="en-GB" dirty="0"/>
              </a:p>
              <a:p>
                <a:pPr lvl="0"/>
                <a:endParaRPr lang="en-GB" dirty="0"/>
              </a:p>
              <a:p>
                <a:pPr lvl="0"/>
                <a:r>
                  <a:rPr lang="en-GB" dirty="0"/>
                  <a:t>If </a:t>
                </a:r>
                <a:r>
                  <a:rPr lang="en-GB" dirty="0">
                    <a:sym typeface="Symbol" pitchFamily="2" charset="2"/>
                  </a:rPr>
                  <a:t></a:t>
                </a:r>
                <a:r>
                  <a:rPr lang="en-GB" dirty="0"/>
                  <a:t> is known, calculated MOE with z</a:t>
                </a:r>
                <a:r>
                  <a:rPr lang="en-GB" baseline="-25000" dirty="0"/>
                  <a:t>95 </a:t>
                </a:r>
                <a:r>
                  <a:rPr lang="en-GB" dirty="0"/>
                  <a:t>= 1.96. (At this point, z should be clear, standard score, explain standard normal.)</a:t>
                </a:r>
              </a:p>
              <a:p>
                <a:pPr lvl="0"/>
                <a:r>
                  <a:rPr lang="en-GB" dirty="0"/>
                  <a:t>If </a:t>
                </a:r>
                <a:r>
                  <a:rPr lang="en-GB" dirty="0">
                    <a:sym typeface="Symbol" pitchFamily="2" charset="2"/>
                  </a:rPr>
                  <a:t></a:t>
                </a:r>
                <a:r>
                  <a:rPr lang="en-GB" dirty="0"/>
                  <a:t> is not known, we use SD as our estimate for </a:t>
                </a:r>
                <a:r>
                  <a:rPr lang="en-GB" dirty="0">
                    <a:sym typeface="Symbol" pitchFamily="2" charset="2"/>
                  </a:rPr>
                  <a:t></a:t>
                </a:r>
                <a:r>
                  <a:rPr lang="en-GB" dirty="0"/>
                  <a:t>. But in that case, we need to use a critical value of t. For this, we use the appropriate value for the degrees of freedom (</a:t>
                </a:r>
                <a:r>
                  <a:rPr lang="en-GB" dirty="0" err="1"/>
                  <a:t>df</a:t>
                </a:r>
                <a:r>
                  <a:rPr lang="en-GB" dirty="0"/>
                  <a:t>). t</a:t>
                </a:r>
                <a:r>
                  <a:rPr lang="en-GB" baseline="-25000" dirty="0"/>
                  <a:t>95</a:t>
                </a:r>
                <a:r>
                  <a:rPr lang="en-GB" dirty="0"/>
                  <a:t> = (N – 1).</a:t>
                </a:r>
              </a:p>
              <a:p>
                <a:pPr lvl="0"/>
                <a:r>
                  <a:rPr lang="en-GB" dirty="0"/>
                  <a:t>To get the t value, we need to know the sample size.</a:t>
                </a:r>
              </a:p>
              <a:p>
                <a:pPr lvl="0"/>
                <a:r>
                  <a:rPr lang="en-GB" dirty="0"/>
                  <a:t>The 95% CI is [M – t95(N-1) x s / SQRT(N), M + t95(N-1) x s / SQRT(N)]</a:t>
                </a:r>
              </a:p>
            </p:txBody>
          </p:sp>
        </mc:Choice>
        <mc:Fallback xmlns="">
          <p:sp>
            <p:nvSpPr>
              <p:cNvPr id="3" name="Content Placeholder 2">
                <a:extLst>
                  <a:ext uri="{FF2B5EF4-FFF2-40B4-BE49-F238E27FC236}">
                    <a16:creationId xmlns:a16="http://schemas.microsoft.com/office/drawing/2014/main" id="{6B00EBB0-C201-4A10-94AA-7CB90BEB9D0A}"/>
                  </a:ext>
                </a:extLst>
              </p:cNvPr>
              <p:cNvSpPr>
                <a:spLocks noGrp="1" noRot="1" noChangeAspect="1" noMove="1" noResize="1" noEditPoints="1" noAdjustHandles="1" noChangeArrowheads="1" noChangeShapeType="1" noTextEdit="1"/>
              </p:cNvSpPr>
              <p:nvPr>
                <p:ph idx="1"/>
              </p:nvPr>
            </p:nvSpPr>
            <p:spPr>
              <a:xfrm>
                <a:off x="628650" y="2234153"/>
                <a:ext cx="7886700" cy="3872733"/>
              </a:xfrm>
              <a:blipFill>
                <a:blip r:embed="rId3"/>
                <a:stretch>
                  <a:fillRect l="-1286" r="-643" b="-15947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78</a:t>
            </a:fld>
            <a:endParaRPr lang="en-GB"/>
          </a:p>
        </p:txBody>
      </p:sp>
      <p:sp>
        <p:nvSpPr>
          <p:cNvPr id="8" name="TextBox 7">
            <a:extLst>
              <a:ext uri="{FF2B5EF4-FFF2-40B4-BE49-F238E27FC236}">
                <a16:creationId xmlns:a16="http://schemas.microsoft.com/office/drawing/2014/main" id="{83EA193F-6295-8E47-8BAF-B35A88F4D1B7}"/>
              </a:ext>
            </a:extLst>
          </p:cNvPr>
          <p:cNvSpPr txBox="1"/>
          <p:nvPr/>
        </p:nvSpPr>
        <p:spPr>
          <a:xfrm>
            <a:off x="4572000" y="1864821"/>
            <a:ext cx="1996563" cy="369332"/>
          </a:xfrm>
          <a:prstGeom prst="rect">
            <a:avLst/>
          </a:prstGeom>
          <a:noFill/>
        </p:spPr>
        <p:txBody>
          <a:bodyPr wrap="square" rtlCol="0">
            <a:spAutoFit/>
          </a:bodyPr>
          <a:lstStyle/>
          <a:p>
            <a:r>
              <a:rPr lang="en-US" dirty="0"/>
              <a:t>Use z-distribution.</a:t>
            </a:r>
          </a:p>
        </p:txBody>
      </p:sp>
      <p:cxnSp>
        <p:nvCxnSpPr>
          <p:cNvPr id="10" name="Straight Arrow Connector 9">
            <a:extLst>
              <a:ext uri="{FF2B5EF4-FFF2-40B4-BE49-F238E27FC236}">
                <a16:creationId xmlns:a16="http://schemas.microsoft.com/office/drawing/2014/main" id="{1DB20367-DE2D-294F-BF82-2A2941F12BCF}"/>
              </a:ext>
            </a:extLst>
          </p:cNvPr>
          <p:cNvCxnSpPr>
            <a:cxnSpLocks/>
            <a:stCxn id="8" idx="2"/>
          </p:cNvCxnSpPr>
          <p:nvPr/>
        </p:nvCxnSpPr>
        <p:spPr>
          <a:xfrm flipH="1">
            <a:off x="4503174" y="2234153"/>
            <a:ext cx="1067108" cy="823679"/>
          </a:xfrm>
          <a:prstGeom prst="straightConnector1">
            <a:avLst/>
          </a:prstGeom>
          <a:ln>
            <a:solidFill>
              <a:srgbClr val="B5121B"/>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5CB5A65-C189-1245-84E5-971CF3C1CEAA}"/>
              </a:ext>
            </a:extLst>
          </p:cNvPr>
          <p:cNvCxnSpPr>
            <a:cxnSpLocks/>
            <a:stCxn id="8" idx="2"/>
          </p:cNvCxnSpPr>
          <p:nvPr/>
        </p:nvCxnSpPr>
        <p:spPr>
          <a:xfrm>
            <a:off x="5570282" y="2234153"/>
            <a:ext cx="830518" cy="823679"/>
          </a:xfrm>
          <a:prstGeom prst="straightConnector1">
            <a:avLst/>
          </a:prstGeom>
          <a:ln>
            <a:solidFill>
              <a:srgbClr val="B5121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23759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fontScale="90000"/>
          </a:bodyPr>
          <a:lstStyle/>
          <a:p>
            <a:r>
              <a:rPr lang="en-GB" dirty="0"/>
              <a:t>Calculating the 95% CI: </a:t>
            </a:r>
            <a:br>
              <a:rPr lang="en-GB" dirty="0"/>
            </a:br>
            <a:r>
              <a:rPr lang="en-GB" dirty="0"/>
              <a:t>When we do NOT know </a:t>
            </a:r>
            <a:r>
              <a:rPr lang="en-GB" dirty="0">
                <a:sym typeface="Symbol" pitchFamily="2" charset="2"/>
              </a:rPr>
              <a:t> and when the sample size is small</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lv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95% </m:t>
                      </m:r>
                      <m:r>
                        <a:rPr lang="en-GB" b="0" i="1" smtClean="0">
                          <a:latin typeface="Cambria Math" panose="02040503050406030204" pitchFamily="18" charset="0"/>
                        </a:rPr>
                        <m:t>𝐶𝐼</m:t>
                      </m:r>
                      <m:r>
                        <a:rPr lang="en-GB" b="0" i="1" smtClean="0">
                          <a:latin typeface="Cambria Math" panose="02040503050406030204" pitchFamily="18" charset="0"/>
                        </a:rPr>
                        <m:t>=[</m:t>
                      </m:r>
                      <m:r>
                        <a:rPr lang="en-GB" b="0" i="1" smtClean="0">
                          <a:latin typeface="Cambria Math" panose="02040503050406030204" pitchFamily="18" charset="0"/>
                        </a:rPr>
                        <m:t>𝑀</m:t>
                      </m:r>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solidFill>
                                <a:srgbClr val="B5121B"/>
                              </a:solidFill>
                              <a:latin typeface="Cambria Math" panose="02040503050406030204" pitchFamily="18" charset="0"/>
                            </a:rPr>
                            <m:t>𝑡</m:t>
                          </m:r>
                          <m:r>
                            <a:rPr lang="en-GB" b="0" i="1" baseline="-25000" smtClean="0">
                              <a:solidFill>
                                <a:srgbClr val="B5121B"/>
                              </a:solidFill>
                              <a:latin typeface="Cambria Math" panose="02040503050406030204" pitchFamily="18" charset="0"/>
                            </a:rPr>
                            <m:t>95</m:t>
                          </m:r>
                          <m:r>
                            <a:rPr lang="en-GB" b="0" i="1" smtClean="0">
                              <a:solidFill>
                                <a:srgbClr val="B5121B"/>
                              </a:solidFill>
                              <a:latin typeface="Cambria Math" panose="02040503050406030204" pitchFamily="18" charset="0"/>
                            </a:rPr>
                            <m:t> </m:t>
                          </m:r>
                          <m:r>
                            <a:rPr lang="en-GB" b="0" i="1" smtClean="0">
                              <a:latin typeface="Cambria Math" panose="02040503050406030204" pitchFamily="18" charset="0"/>
                            </a:rPr>
                            <m:t>𝑆𝐸</m:t>
                          </m:r>
                        </m:e>
                      </m:d>
                      <m:r>
                        <a:rPr lang="en-GB" b="0" i="1" smtClean="0">
                          <a:latin typeface="Cambria Math" panose="02040503050406030204" pitchFamily="18" charset="0"/>
                        </a:rPr>
                        <m:t>, </m:t>
                      </m:r>
                      <m:r>
                        <a:rPr lang="en-GB" b="0" i="1" smtClean="0">
                          <a:latin typeface="Cambria Math" panose="02040503050406030204" pitchFamily="18" charset="0"/>
                        </a:rPr>
                        <m:t>𝑀</m:t>
                      </m:r>
                      <m:r>
                        <a:rPr lang="en-GB" b="0" i="1" smtClean="0">
                          <a:latin typeface="Cambria Math" panose="02040503050406030204" pitchFamily="18" charset="0"/>
                        </a:rPr>
                        <m:t>+</m:t>
                      </m:r>
                      <m:d>
                        <m:dPr>
                          <m:ctrlPr>
                            <a:rPr lang="en-GB" i="1">
                              <a:latin typeface="Cambria Math" panose="02040503050406030204" pitchFamily="18" charset="0"/>
                            </a:rPr>
                          </m:ctrlPr>
                        </m:dPr>
                        <m:e>
                          <m:r>
                            <a:rPr lang="en-GB" b="0" i="1" smtClean="0">
                              <a:solidFill>
                                <a:srgbClr val="B5121B"/>
                              </a:solidFill>
                              <a:latin typeface="Cambria Math" panose="02040503050406030204" pitchFamily="18" charset="0"/>
                            </a:rPr>
                            <m:t>𝑡</m:t>
                          </m:r>
                          <m:r>
                            <a:rPr lang="en-GB" i="1" baseline="-25000">
                              <a:solidFill>
                                <a:srgbClr val="B5121B"/>
                              </a:solidFill>
                              <a:latin typeface="Cambria Math" panose="02040503050406030204" pitchFamily="18" charset="0"/>
                            </a:rPr>
                            <m:t>95</m:t>
                          </m:r>
                          <m:r>
                            <a:rPr lang="en-GB" i="1">
                              <a:solidFill>
                                <a:srgbClr val="B5121B"/>
                              </a:solidFill>
                              <a:latin typeface="Cambria Math" panose="02040503050406030204" pitchFamily="18" charset="0"/>
                            </a:rPr>
                            <m:t> </m:t>
                          </m:r>
                          <m:r>
                            <a:rPr lang="en-GB" b="0" i="1" smtClean="0">
                              <a:latin typeface="Cambria Math" panose="02040503050406030204" pitchFamily="18" charset="0"/>
                            </a:rPr>
                            <m:t>𝑆𝐸</m:t>
                          </m:r>
                        </m:e>
                      </m:d>
                      <m:r>
                        <a:rPr lang="en-GB" b="0" i="1" smtClean="0">
                          <a:latin typeface="Cambria Math" panose="02040503050406030204" pitchFamily="18" charset="0"/>
                          <a:ea typeface="Cambria Math" panose="02040503050406030204" pitchFamily="18" charset="0"/>
                        </a:rPr>
                        <m:t>]</m:t>
                      </m:r>
                    </m:oMath>
                  </m:oMathPara>
                </a14:m>
                <a:endParaRPr lang="en-GB" dirty="0"/>
              </a:p>
              <a:p>
                <a:pPr marL="0" lv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95% </m:t>
                      </m:r>
                      <m:r>
                        <a:rPr lang="en-GB" i="1">
                          <a:latin typeface="Cambria Math" panose="02040503050406030204" pitchFamily="18" charset="0"/>
                        </a:rPr>
                        <m:t>𝐶𝐼</m:t>
                      </m:r>
                      <m:r>
                        <a:rPr lang="en-GB" i="1">
                          <a:latin typeface="Cambria Math" panose="02040503050406030204" pitchFamily="18" charset="0"/>
                        </a:rPr>
                        <m:t>=[</m:t>
                      </m:r>
                      <m:r>
                        <a:rPr lang="en-GB" i="1">
                          <a:latin typeface="Cambria Math" panose="02040503050406030204" pitchFamily="18" charset="0"/>
                        </a:rPr>
                        <m:t>𝑀</m:t>
                      </m:r>
                      <m:r>
                        <a:rPr lang="en-GB" i="1">
                          <a:latin typeface="Cambria Math" panose="02040503050406030204" pitchFamily="18" charset="0"/>
                        </a:rPr>
                        <m:t>−</m:t>
                      </m:r>
                      <m:d>
                        <m:dPr>
                          <m:ctrlPr>
                            <a:rPr lang="en-GB" i="1">
                              <a:latin typeface="Cambria Math" panose="02040503050406030204" pitchFamily="18" charset="0"/>
                            </a:rPr>
                          </m:ctrlPr>
                        </m:dPr>
                        <m:e>
                          <m:r>
                            <a:rPr lang="en-GB" i="1">
                              <a:solidFill>
                                <a:srgbClr val="B5121B"/>
                              </a:solidFill>
                              <a:latin typeface="Cambria Math" panose="02040503050406030204" pitchFamily="18" charset="0"/>
                            </a:rPr>
                            <m:t>𝑡</m:t>
                          </m:r>
                          <m:r>
                            <a:rPr lang="en-GB" i="1" baseline="-25000">
                              <a:solidFill>
                                <a:srgbClr val="B5121B"/>
                              </a:solidFill>
                              <a:latin typeface="Cambria Math" panose="02040503050406030204" pitchFamily="18" charset="0"/>
                            </a:rPr>
                            <m:t>95</m:t>
                          </m:r>
                          <m:f>
                            <m:fPr>
                              <m:ctrlPr>
                                <a:rPr lang="en-GB" i="1">
                                  <a:latin typeface="Cambria Math" panose="02040503050406030204" pitchFamily="18" charset="0"/>
                                </a:rPr>
                              </m:ctrlPr>
                            </m:fPr>
                            <m:num>
                              <m:r>
                                <m:rPr>
                                  <m:nor/>
                                </m:rPr>
                                <a:rPr lang="en-GB" b="0" i="0" dirty="0" smtClean="0">
                                  <a:solidFill>
                                    <a:srgbClr val="B5121B"/>
                                  </a:solidFill>
                                  <a:sym typeface="Symbol" pitchFamily="2" charset="2"/>
                                </a:rPr>
                                <m:t>s</m:t>
                              </m:r>
                            </m:num>
                            <m:den>
                              <m:rad>
                                <m:radPr>
                                  <m:degHide m:val="on"/>
                                  <m:ctrlPr>
                                    <a:rPr lang="en-GB" i="1">
                                      <a:latin typeface="Cambria Math" panose="02040503050406030204" pitchFamily="18" charset="0"/>
                                      <a:ea typeface="Cambria Math" panose="02040503050406030204" pitchFamily="18" charset="0"/>
                                    </a:rPr>
                                  </m:ctrlPr>
                                </m:radPr>
                                <m:deg/>
                                <m:e>
                                  <m:r>
                                    <a:rPr lang="en-GB" i="1">
                                      <a:latin typeface="Cambria Math" panose="02040503050406030204" pitchFamily="18" charset="0"/>
                                      <a:ea typeface="Cambria Math" panose="02040503050406030204" pitchFamily="18" charset="0"/>
                                    </a:rPr>
                                    <m:t>𝑁</m:t>
                                  </m:r>
                                </m:e>
                              </m:rad>
                            </m:den>
                          </m:f>
                        </m:e>
                      </m:d>
                      <m:r>
                        <a:rPr lang="en-GB" i="1">
                          <a:latin typeface="Cambria Math" panose="02040503050406030204" pitchFamily="18" charset="0"/>
                        </a:rPr>
                        <m:t>, </m:t>
                      </m:r>
                      <m:r>
                        <a:rPr lang="en-GB" i="1">
                          <a:latin typeface="Cambria Math" panose="02040503050406030204" pitchFamily="18" charset="0"/>
                        </a:rPr>
                        <m:t>𝑀</m:t>
                      </m:r>
                      <m:r>
                        <a:rPr lang="en-GB" i="1">
                          <a:latin typeface="Cambria Math" panose="02040503050406030204" pitchFamily="18" charset="0"/>
                        </a:rPr>
                        <m:t>+</m:t>
                      </m:r>
                      <m:d>
                        <m:dPr>
                          <m:ctrlPr>
                            <a:rPr lang="en-GB" i="1">
                              <a:latin typeface="Cambria Math" panose="02040503050406030204" pitchFamily="18" charset="0"/>
                            </a:rPr>
                          </m:ctrlPr>
                        </m:dPr>
                        <m:e>
                          <m:r>
                            <a:rPr lang="en-GB" i="1">
                              <a:solidFill>
                                <a:srgbClr val="B5121B"/>
                              </a:solidFill>
                              <a:latin typeface="Cambria Math" panose="02040503050406030204" pitchFamily="18" charset="0"/>
                            </a:rPr>
                            <m:t>𝑡</m:t>
                          </m:r>
                          <m:r>
                            <a:rPr lang="en-GB" i="1" baseline="-25000">
                              <a:solidFill>
                                <a:srgbClr val="B5121B"/>
                              </a:solidFill>
                              <a:latin typeface="Cambria Math" panose="02040503050406030204" pitchFamily="18" charset="0"/>
                            </a:rPr>
                            <m:t>95</m:t>
                          </m:r>
                          <m:f>
                            <m:fPr>
                              <m:ctrlPr>
                                <a:rPr lang="en-GB" i="1">
                                  <a:latin typeface="Cambria Math" panose="02040503050406030204" pitchFamily="18" charset="0"/>
                                </a:rPr>
                              </m:ctrlPr>
                            </m:fPr>
                            <m:num>
                              <m:r>
                                <m:rPr>
                                  <m:nor/>
                                </m:rPr>
                                <a:rPr lang="en-GB" b="0" i="0" dirty="0" smtClean="0">
                                  <a:solidFill>
                                    <a:srgbClr val="B5121B"/>
                                  </a:solidFill>
                                  <a:sym typeface="Symbol" pitchFamily="2" charset="2"/>
                                </a:rPr>
                                <m:t>s</m:t>
                              </m:r>
                            </m:num>
                            <m:den>
                              <m:rad>
                                <m:radPr>
                                  <m:degHide m:val="on"/>
                                  <m:ctrlPr>
                                    <a:rPr lang="en-GB" i="1">
                                      <a:latin typeface="Cambria Math" panose="02040503050406030204" pitchFamily="18" charset="0"/>
                                      <a:ea typeface="Cambria Math" panose="02040503050406030204" pitchFamily="18" charset="0"/>
                                    </a:rPr>
                                  </m:ctrlPr>
                                </m:radPr>
                                <m:deg/>
                                <m:e>
                                  <m:r>
                                    <a:rPr lang="en-GB" i="1">
                                      <a:latin typeface="Cambria Math" panose="02040503050406030204" pitchFamily="18" charset="0"/>
                                      <a:ea typeface="Cambria Math" panose="02040503050406030204" pitchFamily="18" charset="0"/>
                                    </a:rPr>
                                    <m:t>𝑁</m:t>
                                  </m:r>
                                </m:e>
                              </m:rad>
                            </m:den>
                          </m:f>
                        </m:e>
                      </m:d>
                      <m:r>
                        <a:rPr lang="en-GB" i="1">
                          <a:latin typeface="Cambria Math" panose="02040503050406030204" pitchFamily="18" charset="0"/>
                          <a:ea typeface="Cambria Math" panose="02040503050406030204" pitchFamily="18" charset="0"/>
                        </a:rPr>
                        <m:t>]</m:t>
                      </m:r>
                    </m:oMath>
                  </m:oMathPara>
                </a14:m>
                <a:endParaRPr lang="en-GB" dirty="0"/>
              </a:p>
              <a:p>
                <a:pPr marL="0" lvl="0" indent="0">
                  <a:buNone/>
                </a:pPr>
                <a:endParaRPr lang="en-GB" dirty="0"/>
              </a:p>
              <a:p>
                <a:pPr marL="0" lvl="0" indent="0">
                  <a:buNone/>
                </a:pPr>
                <a:endParaRPr lang="en-GB" dirty="0"/>
              </a:p>
              <a:p>
                <a:pPr marL="0" indent="0">
                  <a:buNone/>
                </a:pPr>
                <a:endParaRPr lang="en-GB" dirty="0"/>
              </a:p>
              <a:p>
                <a:pPr marL="0" indent="0">
                  <a:buNone/>
                </a:pPr>
                <a:endParaRPr lang="en-GB" dirty="0"/>
              </a:p>
              <a:p>
                <a:pPr lvl="0"/>
                <a:endParaRPr lang="en-GB" dirty="0"/>
              </a:p>
              <a:p>
                <a:pPr lvl="0"/>
                <a:endParaRPr lang="en-GB" dirty="0"/>
              </a:p>
            </p:txBody>
          </p:sp>
        </mc:Choice>
        <mc:Fallback xmlns="">
          <p:sp>
            <p:nvSpPr>
              <p:cNvPr id="3" name="Content Placeholder 2">
                <a:extLst>
                  <a:ext uri="{FF2B5EF4-FFF2-40B4-BE49-F238E27FC236}">
                    <a16:creationId xmlns:a16="http://schemas.microsoft.com/office/drawing/2014/main" id="{6B00EBB0-C201-4A10-94AA-7CB90BEB9D0A}"/>
                  </a:ext>
                </a:extLst>
              </p:cNvPr>
              <p:cNvSpPr>
                <a:spLocks noGrp="1" noRot="1" noChangeAspect="1" noMove="1" noResize="1" noEditPoints="1" noAdjustHandles="1" noChangeArrowheads="1" noChangeShapeType="1" noTextEdit="1"/>
              </p:cNvSpPr>
              <p:nvPr>
                <p:ph idx="1"/>
              </p:nvPr>
            </p:nvSpPr>
            <p:spPr>
              <a:xfrm>
                <a:off x="628650" y="2234153"/>
                <a:ext cx="7886700" cy="3872733"/>
              </a:xfrm>
              <a:blipFill>
                <a:blip r:embed="rId3"/>
                <a:stretch>
                  <a:fillRect t="-65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79</a:t>
            </a:fld>
            <a:endParaRPr lang="en-GB"/>
          </a:p>
        </p:txBody>
      </p:sp>
      <p:sp>
        <p:nvSpPr>
          <p:cNvPr id="5" name="TextBox 4">
            <a:extLst>
              <a:ext uri="{FF2B5EF4-FFF2-40B4-BE49-F238E27FC236}">
                <a16:creationId xmlns:a16="http://schemas.microsoft.com/office/drawing/2014/main" id="{28F85626-67CA-DE42-B241-A1D791991FED}"/>
              </a:ext>
            </a:extLst>
          </p:cNvPr>
          <p:cNvSpPr txBox="1"/>
          <p:nvPr/>
        </p:nvSpPr>
        <p:spPr>
          <a:xfrm>
            <a:off x="516361" y="4463975"/>
            <a:ext cx="2811867" cy="1477328"/>
          </a:xfrm>
          <a:prstGeom prst="rect">
            <a:avLst/>
          </a:prstGeom>
          <a:noFill/>
        </p:spPr>
        <p:txBody>
          <a:bodyPr wrap="square" rtlCol="0">
            <a:spAutoFit/>
          </a:bodyPr>
          <a:lstStyle/>
          <a:p>
            <a:r>
              <a:rPr lang="en-US" dirty="0"/>
              <a:t>Use sample SD of instead of (unknown) population SD </a:t>
            </a:r>
            <a:r>
              <a:rPr lang="en-GB" dirty="0">
                <a:sym typeface="Symbol" pitchFamily="2" charset="2"/>
              </a:rPr>
              <a:t>.</a:t>
            </a:r>
          </a:p>
          <a:p>
            <a:endParaRPr lang="en-GB" dirty="0">
              <a:sym typeface="Symbol" pitchFamily="2" charset="2"/>
            </a:endParaRPr>
          </a:p>
          <a:p>
            <a:r>
              <a:rPr lang="en-GB" dirty="0">
                <a:sym typeface="Symbol" pitchFamily="2" charset="2"/>
              </a:rPr>
              <a:t>And: Use</a:t>
            </a:r>
            <a:r>
              <a:rPr lang="en-US" dirty="0"/>
              <a:t> </a:t>
            </a:r>
            <a:r>
              <a:rPr lang="en-US" i="1" dirty="0"/>
              <a:t>t-</a:t>
            </a:r>
            <a:r>
              <a:rPr lang="en-US" dirty="0"/>
              <a:t>distribution instead of </a:t>
            </a:r>
            <a:r>
              <a:rPr lang="en-US" i="1" dirty="0"/>
              <a:t>z</a:t>
            </a:r>
            <a:r>
              <a:rPr lang="en-US" dirty="0"/>
              <a:t>-distribution.</a:t>
            </a:r>
          </a:p>
        </p:txBody>
      </p:sp>
      <p:sp>
        <p:nvSpPr>
          <p:cNvPr id="6" name="TextBox 5">
            <a:extLst>
              <a:ext uri="{FF2B5EF4-FFF2-40B4-BE49-F238E27FC236}">
                <a16:creationId xmlns:a16="http://schemas.microsoft.com/office/drawing/2014/main" id="{1FE14988-3D37-824D-99C5-F0153E065B64}"/>
              </a:ext>
            </a:extLst>
          </p:cNvPr>
          <p:cNvSpPr txBox="1"/>
          <p:nvPr/>
        </p:nvSpPr>
        <p:spPr>
          <a:xfrm>
            <a:off x="4134692" y="4808104"/>
            <a:ext cx="2851355" cy="1200329"/>
          </a:xfrm>
          <a:prstGeom prst="rect">
            <a:avLst/>
          </a:prstGeom>
          <a:noFill/>
        </p:spPr>
        <p:txBody>
          <a:bodyPr wrap="square" rtlCol="0">
            <a:spAutoFit/>
          </a:bodyPr>
          <a:lstStyle/>
          <a:p>
            <a:r>
              <a:rPr lang="en-US" dirty="0"/>
              <a:t>We didn’t plug in a number here as </a:t>
            </a:r>
            <a:r>
              <a:rPr lang="en-US" i="1" dirty="0"/>
              <a:t>t</a:t>
            </a:r>
            <a:r>
              <a:rPr lang="en-US" baseline="-25000" dirty="0"/>
              <a:t>95</a:t>
            </a:r>
            <a:r>
              <a:rPr lang="en-US" dirty="0"/>
              <a:t> depends on the sample size. Look up the t-value for N-1 (</a:t>
            </a:r>
            <a:r>
              <a:rPr lang="en-US" dirty="0" err="1"/>
              <a:t>df</a:t>
            </a:r>
            <a:r>
              <a:rPr lang="en-US" dirty="0"/>
              <a:t>) via R.</a:t>
            </a:r>
          </a:p>
        </p:txBody>
      </p:sp>
      <p:cxnSp>
        <p:nvCxnSpPr>
          <p:cNvPr id="8" name="Straight Arrow Connector 7">
            <a:extLst>
              <a:ext uri="{FF2B5EF4-FFF2-40B4-BE49-F238E27FC236}">
                <a16:creationId xmlns:a16="http://schemas.microsoft.com/office/drawing/2014/main" id="{0C22DB42-B8FB-954A-A83C-EF2275D15BDE}"/>
              </a:ext>
            </a:extLst>
          </p:cNvPr>
          <p:cNvCxnSpPr>
            <a:cxnSpLocks/>
            <a:stCxn id="6" idx="0"/>
          </p:cNvCxnSpPr>
          <p:nvPr/>
        </p:nvCxnSpPr>
        <p:spPr>
          <a:xfrm flipH="1" flipV="1">
            <a:off x="4395020" y="3844414"/>
            <a:ext cx="1165350" cy="963690"/>
          </a:xfrm>
          <a:prstGeom prst="straightConnector1">
            <a:avLst/>
          </a:prstGeom>
          <a:ln>
            <a:solidFill>
              <a:srgbClr val="B5121B"/>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E09E90F-76BA-1E46-888A-B491719EE852}"/>
              </a:ext>
            </a:extLst>
          </p:cNvPr>
          <p:cNvCxnSpPr>
            <a:cxnSpLocks/>
            <a:stCxn id="6" idx="0"/>
          </p:cNvCxnSpPr>
          <p:nvPr/>
        </p:nvCxnSpPr>
        <p:spPr>
          <a:xfrm flipV="1">
            <a:off x="5560370" y="3844414"/>
            <a:ext cx="909711" cy="963690"/>
          </a:xfrm>
          <a:prstGeom prst="straightConnector1">
            <a:avLst/>
          </a:prstGeom>
          <a:ln>
            <a:solidFill>
              <a:srgbClr val="B5121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2604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Many types of distributions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8</a:t>
            </a:fld>
            <a:endParaRPr lang="en-GB"/>
          </a:p>
        </p:txBody>
      </p:sp>
    </p:spTree>
    <p:extLst>
      <p:ext uri="{BB962C8B-B14F-4D97-AF65-F5344CB8AC3E}">
        <p14:creationId xmlns:p14="http://schemas.microsoft.com/office/powerpoint/2010/main" val="21406911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The </a:t>
            </a:r>
            <a:r>
              <a:rPr lang="en-GB" i="1" dirty="0"/>
              <a:t>t-distribution</a:t>
            </a:r>
            <a:endParaRPr lang="en-GB" dirty="0"/>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r>
              <a:rPr lang="en-GB" sz="2800" dirty="0"/>
              <a:t>The </a:t>
            </a:r>
            <a:r>
              <a:rPr lang="en-GB" sz="2800" i="1" dirty="0"/>
              <a:t>t</a:t>
            </a:r>
            <a:r>
              <a:rPr lang="en-GB" sz="2800" dirty="0"/>
              <a:t>-distribution is the distribution we use when</a:t>
            </a:r>
          </a:p>
          <a:p>
            <a:r>
              <a:rPr lang="en-GB" sz="2800" dirty="0"/>
              <a:t>we don’t know the population parameters (which is most common) and when </a:t>
            </a:r>
          </a:p>
          <a:p>
            <a:r>
              <a:rPr lang="en-GB" sz="2800" dirty="0"/>
              <a:t>the sample size N is small (anything below 30).</a:t>
            </a:r>
          </a:p>
          <a:p>
            <a:pPr marL="0" indent="0">
              <a:buNone/>
            </a:pPr>
            <a:endParaRPr lang="en-GB" sz="2800" dirty="0"/>
          </a:p>
          <a:p>
            <a:pPr marL="0" indent="0">
              <a:buNone/>
            </a:pPr>
            <a:endParaRPr lang="en-GB" sz="28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80</a:t>
            </a:fld>
            <a:endParaRPr lang="en-GB"/>
          </a:p>
        </p:txBody>
      </p:sp>
    </p:spTree>
    <p:extLst>
      <p:ext uri="{BB962C8B-B14F-4D97-AF65-F5344CB8AC3E}">
        <p14:creationId xmlns:p14="http://schemas.microsoft.com/office/powerpoint/2010/main" val="10477214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The </a:t>
            </a:r>
            <a:r>
              <a:rPr lang="en-GB" i="1" dirty="0"/>
              <a:t>t-distribution </a:t>
            </a:r>
            <a:r>
              <a:rPr lang="en-GB" dirty="0"/>
              <a:t>is more conservative</a:t>
            </a:r>
            <a:endParaRPr lang="en-GB" i="1" dirty="0"/>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1" y="2234153"/>
            <a:ext cx="3379122" cy="3872733"/>
          </a:xfrm>
        </p:spPr>
        <p:txBody>
          <a:bodyPr>
            <a:noAutofit/>
          </a:bodyPr>
          <a:lstStyle/>
          <a:p>
            <a:pPr marL="0" indent="0">
              <a:buNone/>
            </a:pPr>
            <a:r>
              <a:rPr lang="en-GB" sz="2400" dirty="0"/>
              <a:t>When we have observations in our sample, the </a:t>
            </a:r>
            <a:r>
              <a:rPr lang="en-GB" sz="2400" i="1" dirty="0"/>
              <a:t>t</a:t>
            </a:r>
            <a:r>
              <a:rPr lang="en-GB" sz="2400" dirty="0"/>
              <a:t>-distribution has fat tails, it’s </a:t>
            </a:r>
            <a:r>
              <a:rPr lang="en-GB" sz="2400" b="1" dirty="0"/>
              <a:t>more conservative </a:t>
            </a:r>
            <a:r>
              <a:rPr lang="en-GB" sz="2400" dirty="0"/>
              <a:t>than the </a:t>
            </a:r>
            <a:r>
              <a:rPr lang="en-GB" sz="2400" i="1" dirty="0"/>
              <a:t>z</a:t>
            </a:r>
            <a:r>
              <a:rPr lang="en-GB" sz="2400" dirty="0"/>
              <a:t>-distribution. </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81</a:t>
            </a:fld>
            <a:endParaRPr lang="en-GB"/>
          </a:p>
        </p:txBody>
      </p:sp>
      <p:pic>
        <p:nvPicPr>
          <p:cNvPr id="8" name="Picture 7">
            <a:extLst>
              <a:ext uri="{FF2B5EF4-FFF2-40B4-BE49-F238E27FC236}">
                <a16:creationId xmlns:a16="http://schemas.microsoft.com/office/drawing/2014/main" id="{3B329F75-EF6B-9D4A-955D-BAD395DAF78F}"/>
              </a:ext>
            </a:extLst>
          </p:cNvPr>
          <p:cNvPicPr>
            <a:picLocks noChangeAspect="1"/>
          </p:cNvPicPr>
          <p:nvPr/>
        </p:nvPicPr>
        <p:blipFill rotWithShape="1">
          <a:blip r:embed="rId2"/>
          <a:srcRect r="12766"/>
          <a:stretch/>
        </p:blipFill>
        <p:spPr>
          <a:xfrm>
            <a:off x="4007773" y="2060021"/>
            <a:ext cx="4935254" cy="3297266"/>
          </a:xfrm>
          <a:prstGeom prst="rect">
            <a:avLst/>
          </a:prstGeom>
        </p:spPr>
      </p:pic>
      <p:sp>
        <p:nvSpPr>
          <p:cNvPr id="5" name="TextBox 4">
            <a:extLst>
              <a:ext uri="{FF2B5EF4-FFF2-40B4-BE49-F238E27FC236}">
                <a16:creationId xmlns:a16="http://schemas.microsoft.com/office/drawing/2014/main" id="{1F7FD49D-0CB3-894B-8FE4-5986EDA65788}"/>
              </a:ext>
            </a:extLst>
          </p:cNvPr>
          <p:cNvSpPr txBox="1"/>
          <p:nvPr/>
        </p:nvSpPr>
        <p:spPr>
          <a:xfrm>
            <a:off x="5949307" y="5746346"/>
            <a:ext cx="1816274" cy="369332"/>
          </a:xfrm>
          <a:prstGeom prst="rect">
            <a:avLst/>
          </a:prstGeom>
          <a:noFill/>
        </p:spPr>
        <p:txBody>
          <a:bodyPr wrap="square" rtlCol="0">
            <a:spAutoFit/>
          </a:bodyPr>
          <a:lstStyle/>
          <a:p>
            <a:pPr algn="ctr"/>
            <a:r>
              <a:rPr lang="en-US" dirty="0"/>
              <a:t>Brown (2021)</a:t>
            </a:r>
          </a:p>
        </p:txBody>
      </p:sp>
    </p:spTree>
    <p:extLst>
      <p:ext uri="{BB962C8B-B14F-4D97-AF65-F5344CB8AC3E}">
        <p14:creationId xmlns:p14="http://schemas.microsoft.com/office/powerpoint/2010/main" val="33558115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The </a:t>
            </a:r>
            <a:r>
              <a:rPr lang="en-GB" i="1" dirty="0"/>
              <a:t>t-distribution </a:t>
            </a:r>
            <a:r>
              <a:rPr lang="en-GB" dirty="0"/>
              <a:t>depends on sample size</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1" y="2234153"/>
            <a:ext cx="3655250" cy="3872733"/>
          </a:xfrm>
        </p:spPr>
        <p:txBody>
          <a:bodyPr>
            <a:noAutofit/>
          </a:bodyPr>
          <a:lstStyle/>
          <a:p>
            <a:pPr marL="0" indent="0">
              <a:buNone/>
            </a:pPr>
            <a:r>
              <a:rPr lang="en-GB" sz="2400" dirty="0"/>
              <a:t>The shape of the </a:t>
            </a:r>
            <a:r>
              <a:rPr lang="en-GB" sz="2400" i="1" dirty="0"/>
              <a:t>t</a:t>
            </a:r>
            <a:r>
              <a:rPr lang="en-GB" sz="2400" dirty="0"/>
              <a:t>-distribution looks different depending on the degrees of freedom (N – 1).</a:t>
            </a:r>
          </a:p>
          <a:p>
            <a:pPr marL="0" indent="0">
              <a:buNone/>
            </a:pPr>
            <a:endParaRPr lang="en-GB" sz="2400" dirty="0"/>
          </a:p>
          <a:p>
            <a:pPr marL="0" indent="0">
              <a:buNone/>
            </a:pPr>
            <a:endParaRPr lang="en-GB" sz="24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82</a:t>
            </a:fld>
            <a:endParaRPr lang="en-GB"/>
          </a:p>
        </p:txBody>
      </p:sp>
      <p:pic>
        <p:nvPicPr>
          <p:cNvPr id="9" name="Picture 8">
            <a:extLst>
              <a:ext uri="{FF2B5EF4-FFF2-40B4-BE49-F238E27FC236}">
                <a16:creationId xmlns:a16="http://schemas.microsoft.com/office/drawing/2014/main" id="{5AE621C5-E28A-6047-864A-891CF5C6B685}"/>
              </a:ext>
            </a:extLst>
          </p:cNvPr>
          <p:cNvPicPr>
            <a:picLocks noChangeAspect="1"/>
          </p:cNvPicPr>
          <p:nvPr/>
        </p:nvPicPr>
        <p:blipFill rotWithShape="1">
          <a:blip r:embed="rId2"/>
          <a:srcRect r="10744"/>
          <a:stretch/>
        </p:blipFill>
        <p:spPr>
          <a:xfrm>
            <a:off x="3925239" y="2060021"/>
            <a:ext cx="5040000" cy="3335068"/>
          </a:xfrm>
          <a:prstGeom prst="rect">
            <a:avLst/>
          </a:prstGeom>
        </p:spPr>
      </p:pic>
      <p:sp>
        <p:nvSpPr>
          <p:cNvPr id="10" name="TextBox 9">
            <a:extLst>
              <a:ext uri="{FF2B5EF4-FFF2-40B4-BE49-F238E27FC236}">
                <a16:creationId xmlns:a16="http://schemas.microsoft.com/office/drawing/2014/main" id="{E6749D50-DD36-334D-BA9F-A8010DC3BF87}"/>
              </a:ext>
            </a:extLst>
          </p:cNvPr>
          <p:cNvSpPr txBox="1"/>
          <p:nvPr/>
        </p:nvSpPr>
        <p:spPr>
          <a:xfrm>
            <a:off x="5949307" y="5746346"/>
            <a:ext cx="1816274" cy="369332"/>
          </a:xfrm>
          <a:prstGeom prst="rect">
            <a:avLst/>
          </a:prstGeom>
          <a:noFill/>
        </p:spPr>
        <p:txBody>
          <a:bodyPr wrap="square" rtlCol="0">
            <a:spAutoFit/>
          </a:bodyPr>
          <a:lstStyle/>
          <a:p>
            <a:pPr algn="ctr"/>
            <a:r>
              <a:rPr lang="en-US" dirty="0"/>
              <a:t>Brown (2021)</a:t>
            </a:r>
          </a:p>
        </p:txBody>
      </p:sp>
    </p:spTree>
    <p:extLst>
      <p:ext uri="{BB962C8B-B14F-4D97-AF65-F5344CB8AC3E}">
        <p14:creationId xmlns:p14="http://schemas.microsoft.com/office/powerpoint/2010/main" val="26323188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fontScale="90000"/>
          </a:bodyPr>
          <a:lstStyle/>
          <a:p>
            <a:r>
              <a:rPr lang="en-GB" i="1" dirty="0"/>
              <a:t>t</a:t>
            </a:r>
            <a:r>
              <a:rPr lang="en-GB" dirty="0"/>
              <a:t>-distribution, </a:t>
            </a:r>
            <a:r>
              <a:rPr lang="en-GB" b="1" dirty="0" err="1"/>
              <a:t>df</a:t>
            </a:r>
            <a:r>
              <a:rPr lang="en-GB" b="1" dirty="0"/>
              <a:t> = 10 (meaning: N = 11)</a:t>
            </a:r>
            <a:r>
              <a:rPr lang="en-GB" dirty="0"/>
              <a:t>, t</a:t>
            </a:r>
            <a:r>
              <a:rPr lang="en-GB" baseline="-25000" dirty="0"/>
              <a:t>95</a:t>
            </a:r>
            <a:r>
              <a:rPr lang="en-GB" dirty="0"/>
              <a:t> = 2.228 for 95%</a:t>
            </a:r>
            <a:endParaRPr lang="en-GB" i="1" dirty="0"/>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83</a:t>
            </a:fld>
            <a:endParaRPr lang="en-GB"/>
          </a:p>
        </p:txBody>
      </p:sp>
      <p:pic>
        <p:nvPicPr>
          <p:cNvPr id="5" name="Picture 4">
            <a:extLst>
              <a:ext uri="{FF2B5EF4-FFF2-40B4-BE49-F238E27FC236}">
                <a16:creationId xmlns:a16="http://schemas.microsoft.com/office/drawing/2014/main" id="{ABE986F6-01B0-B847-BB75-339EA2E3390B}"/>
              </a:ext>
            </a:extLst>
          </p:cNvPr>
          <p:cNvPicPr>
            <a:picLocks noChangeAspect="1"/>
          </p:cNvPicPr>
          <p:nvPr/>
        </p:nvPicPr>
        <p:blipFill>
          <a:blip r:embed="rId2"/>
          <a:stretch>
            <a:fillRect/>
          </a:stretch>
        </p:blipFill>
        <p:spPr>
          <a:xfrm>
            <a:off x="595350" y="1921145"/>
            <a:ext cx="7920000" cy="4304019"/>
          </a:xfrm>
          <a:prstGeom prst="rect">
            <a:avLst/>
          </a:prstGeom>
        </p:spPr>
      </p:pic>
      <p:sp>
        <p:nvSpPr>
          <p:cNvPr id="7" name="Rectangle 6">
            <a:extLst>
              <a:ext uri="{FF2B5EF4-FFF2-40B4-BE49-F238E27FC236}">
                <a16:creationId xmlns:a16="http://schemas.microsoft.com/office/drawing/2014/main" id="{AB96DB34-FD07-3044-8955-42EE40436CC9}"/>
              </a:ext>
            </a:extLst>
          </p:cNvPr>
          <p:cNvSpPr/>
          <p:nvPr/>
        </p:nvSpPr>
        <p:spPr>
          <a:xfrm>
            <a:off x="4995085" y="5709774"/>
            <a:ext cx="1218603" cy="369332"/>
          </a:xfrm>
          <a:prstGeom prst="rect">
            <a:avLst/>
          </a:prstGeom>
        </p:spPr>
        <p:txBody>
          <a:bodyPr wrap="none">
            <a:spAutoFit/>
          </a:bodyPr>
          <a:lstStyle/>
          <a:p>
            <a:r>
              <a:rPr lang="en-GB" dirty="0"/>
              <a:t>t</a:t>
            </a:r>
            <a:r>
              <a:rPr lang="en-GB" baseline="-25000" dirty="0"/>
              <a:t>95</a:t>
            </a:r>
            <a:r>
              <a:rPr lang="en-GB" dirty="0"/>
              <a:t> = 2.228 </a:t>
            </a:r>
            <a:endParaRPr lang="en-US" dirty="0"/>
          </a:p>
        </p:txBody>
      </p:sp>
      <p:cxnSp>
        <p:nvCxnSpPr>
          <p:cNvPr id="9" name="Straight Arrow Connector 8">
            <a:extLst>
              <a:ext uri="{FF2B5EF4-FFF2-40B4-BE49-F238E27FC236}">
                <a16:creationId xmlns:a16="http://schemas.microsoft.com/office/drawing/2014/main" id="{615C7172-0632-C440-96A4-93E253D67EDA}"/>
              </a:ext>
            </a:extLst>
          </p:cNvPr>
          <p:cNvCxnSpPr>
            <a:cxnSpLocks/>
            <a:stCxn id="7" idx="0"/>
          </p:cNvCxnSpPr>
          <p:nvPr/>
        </p:nvCxnSpPr>
        <p:spPr>
          <a:xfrm flipH="1" flipV="1">
            <a:off x="4798143" y="5447072"/>
            <a:ext cx="806244" cy="2627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EA1303C-139A-6242-9E71-5915C9E59BA1}"/>
              </a:ext>
            </a:extLst>
          </p:cNvPr>
          <p:cNvCxnSpPr>
            <a:cxnSpLocks/>
          </p:cNvCxnSpPr>
          <p:nvPr/>
        </p:nvCxnSpPr>
        <p:spPr>
          <a:xfrm flipV="1">
            <a:off x="5604387" y="5447072"/>
            <a:ext cx="943897" cy="2627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05515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fontScale="90000"/>
          </a:bodyPr>
          <a:lstStyle/>
          <a:p>
            <a:r>
              <a:rPr lang="en-GB" i="1" dirty="0"/>
              <a:t>t</a:t>
            </a:r>
            <a:r>
              <a:rPr lang="en-GB" dirty="0"/>
              <a:t>-distribution, </a:t>
            </a:r>
            <a:r>
              <a:rPr lang="en-GB" b="1" dirty="0" err="1"/>
              <a:t>df</a:t>
            </a:r>
            <a:r>
              <a:rPr lang="en-GB" b="1" dirty="0"/>
              <a:t> = 89 (meaning: N = 90)</a:t>
            </a:r>
            <a:r>
              <a:rPr lang="en-GB" dirty="0"/>
              <a:t>, t</a:t>
            </a:r>
            <a:r>
              <a:rPr lang="en-GB" baseline="-25000" dirty="0"/>
              <a:t>95</a:t>
            </a:r>
            <a:r>
              <a:rPr lang="en-GB" dirty="0"/>
              <a:t> = 1.987 for 95%</a:t>
            </a:r>
            <a:endParaRPr lang="en-GB" i="1" dirty="0"/>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84</a:t>
            </a:fld>
            <a:endParaRPr lang="en-GB"/>
          </a:p>
        </p:txBody>
      </p:sp>
      <p:pic>
        <p:nvPicPr>
          <p:cNvPr id="7" name="Picture 6">
            <a:extLst>
              <a:ext uri="{FF2B5EF4-FFF2-40B4-BE49-F238E27FC236}">
                <a16:creationId xmlns:a16="http://schemas.microsoft.com/office/drawing/2014/main" id="{43E2DA01-811C-1045-B76E-423D0E97F51C}"/>
              </a:ext>
            </a:extLst>
          </p:cNvPr>
          <p:cNvPicPr>
            <a:picLocks noChangeAspect="1"/>
          </p:cNvPicPr>
          <p:nvPr/>
        </p:nvPicPr>
        <p:blipFill>
          <a:blip r:embed="rId2"/>
          <a:stretch>
            <a:fillRect/>
          </a:stretch>
        </p:blipFill>
        <p:spPr>
          <a:xfrm>
            <a:off x="628650" y="1929938"/>
            <a:ext cx="7920000" cy="4304018"/>
          </a:xfrm>
          <a:prstGeom prst="rect">
            <a:avLst/>
          </a:prstGeom>
        </p:spPr>
      </p:pic>
      <p:sp>
        <p:nvSpPr>
          <p:cNvPr id="8" name="Rectangle 7">
            <a:extLst>
              <a:ext uri="{FF2B5EF4-FFF2-40B4-BE49-F238E27FC236}">
                <a16:creationId xmlns:a16="http://schemas.microsoft.com/office/drawing/2014/main" id="{A611EFA9-3776-8943-A4CD-D886CF018FC9}"/>
              </a:ext>
            </a:extLst>
          </p:cNvPr>
          <p:cNvSpPr/>
          <p:nvPr/>
        </p:nvSpPr>
        <p:spPr>
          <a:xfrm>
            <a:off x="5054079" y="5762821"/>
            <a:ext cx="1218603" cy="369332"/>
          </a:xfrm>
          <a:prstGeom prst="rect">
            <a:avLst/>
          </a:prstGeom>
        </p:spPr>
        <p:txBody>
          <a:bodyPr wrap="none">
            <a:spAutoFit/>
          </a:bodyPr>
          <a:lstStyle/>
          <a:p>
            <a:r>
              <a:rPr lang="en-GB" dirty="0"/>
              <a:t>t</a:t>
            </a:r>
            <a:r>
              <a:rPr lang="en-GB" baseline="-25000" dirty="0"/>
              <a:t>95</a:t>
            </a:r>
            <a:r>
              <a:rPr lang="en-GB" dirty="0"/>
              <a:t> = 1.987 </a:t>
            </a:r>
            <a:endParaRPr lang="en-US" dirty="0"/>
          </a:p>
        </p:txBody>
      </p:sp>
      <p:cxnSp>
        <p:nvCxnSpPr>
          <p:cNvPr id="9" name="Straight Arrow Connector 8">
            <a:extLst>
              <a:ext uri="{FF2B5EF4-FFF2-40B4-BE49-F238E27FC236}">
                <a16:creationId xmlns:a16="http://schemas.microsoft.com/office/drawing/2014/main" id="{56282556-DD7A-2E45-BBC2-7A23778E7AE6}"/>
              </a:ext>
            </a:extLst>
          </p:cNvPr>
          <p:cNvCxnSpPr>
            <a:cxnSpLocks/>
            <a:stCxn id="8" idx="0"/>
          </p:cNvCxnSpPr>
          <p:nvPr/>
        </p:nvCxnSpPr>
        <p:spPr>
          <a:xfrm flipH="1" flipV="1">
            <a:off x="4798143" y="5538753"/>
            <a:ext cx="865238" cy="22406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41DD25C-3A7F-174C-885D-9463E0B30071}"/>
              </a:ext>
            </a:extLst>
          </p:cNvPr>
          <p:cNvCxnSpPr>
            <a:cxnSpLocks/>
            <a:stCxn id="8" idx="0"/>
          </p:cNvCxnSpPr>
          <p:nvPr/>
        </p:nvCxnSpPr>
        <p:spPr>
          <a:xfrm flipV="1">
            <a:off x="5663381" y="5529961"/>
            <a:ext cx="924230" cy="23286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64554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Autofit/>
          </a:bodyPr>
          <a:lstStyle/>
          <a:p>
            <a:r>
              <a:rPr lang="en-GB" sz="2800" dirty="0"/>
              <a:t>Example: Assume M = 45, SD = 10, N = 11. Then our CI calculation would look like this.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804425"/>
                <a:ext cx="7886700" cy="3872733"/>
              </a:xfrm>
            </p:spPr>
            <p:txBody>
              <a:bodyPr>
                <a:noAutofit/>
              </a:bodyPr>
              <a:lstStyle/>
              <a:p>
                <a:pPr marL="0" lv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95% </m:t>
                      </m:r>
                      <m:r>
                        <a:rPr lang="en-GB" b="0" i="1" smtClean="0">
                          <a:latin typeface="Cambria Math" panose="02040503050406030204" pitchFamily="18" charset="0"/>
                        </a:rPr>
                        <m:t>𝐶𝐼</m:t>
                      </m:r>
                      <m:r>
                        <a:rPr lang="en-GB" b="0" i="1" smtClean="0">
                          <a:latin typeface="Cambria Math" panose="02040503050406030204" pitchFamily="18" charset="0"/>
                        </a:rPr>
                        <m:t>=[</m:t>
                      </m:r>
                      <m:r>
                        <a:rPr lang="en-GB" b="0" i="1" smtClean="0">
                          <a:latin typeface="Cambria Math" panose="02040503050406030204" pitchFamily="18" charset="0"/>
                        </a:rPr>
                        <m:t>𝑀</m:t>
                      </m:r>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solidFill>
                                <a:srgbClr val="B5121B"/>
                              </a:solidFill>
                              <a:latin typeface="Cambria Math" panose="02040503050406030204" pitchFamily="18" charset="0"/>
                            </a:rPr>
                            <m:t>𝑡</m:t>
                          </m:r>
                          <m:r>
                            <a:rPr lang="en-GB" b="0" i="1" baseline="-25000" smtClean="0">
                              <a:solidFill>
                                <a:srgbClr val="B5121B"/>
                              </a:solidFill>
                              <a:latin typeface="Cambria Math" panose="02040503050406030204" pitchFamily="18" charset="0"/>
                            </a:rPr>
                            <m:t>95</m:t>
                          </m:r>
                          <m:r>
                            <a:rPr lang="en-GB" b="0" i="1" smtClean="0">
                              <a:solidFill>
                                <a:srgbClr val="B5121B"/>
                              </a:solidFill>
                              <a:latin typeface="Cambria Math" panose="02040503050406030204" pitchFamily="18" charset="0"/>
                            </a:rPr>
                            <m:t> </m:t>
                          </m:r>
                          <m:r>
                            <a:rPr lang="en-GB" b="0" i="1" smtClean="0">
                              <a:latin typeface="Cambria Math" panose="02040503050406030204" pitchFamily="18" charset="0"/>
                            </a:rPr>
                            <m:t>𝑆𝐸</m:t>
                          </m:r>
                        </m:e>
                      </m:d>
                      <m:r>
                        <a:rPr lang="en-GB" b="0" i="1" smtClean="0">
                          <a:latin typeface="Cambria Math" panose="02040503050406030204" pitchFamily="18" charset="0"/>
                        </a:rPr>
                        <m:t>, </m:t>
                      </m:r>
                      <m:r>
                        <a:rPr lang="en-GB" b="0" i="1" smtClean="0">
                          <a:latin typeface="Cambria Math" panose="02040503050406030204" pitchFamily="18" charset="0"/>
                        </a:rPr>
                        <m:t>𝑀</m:t>
                      </m:r>
                      <m:r>
                        <a:rPr lang="en-GB" b="0" i="1" smtClean="0">
                          <a:latin typeface="Cambria Math" panose="02040503050406030204" pitchFamily="18" charset="0"/>
                        </a:rPr>
                        <m:t>+</m:t>
                      </m:r>
                      <m:d>
                        <m:dPr>
                          <m:ctrlPr>
                            <a:rPr lang="en-GB" i="1">
                              <a:latin typeface="Cambria Math" panose="02040503050406030204" pitchFamily="18" charset="0"/>
                            </a:rPr>
                          </m:ctrlPr>
                        </m:dPr>
                        <m:e>
                          <m:r>
                            <a:rPr lang="en-GB" b="0" i="1" smtClean="0">
                              <a:solidFill>
                                <a:srgbClr val="B5121B"/>
                              </a:solidFill>
                              <a:latin typeface="Cambria Math" panose="02040503050406030204" pitchFamily="18" charset="0"/>
                            </a:rPr>
                            <m:t>𝑡</m:t>
                          </m:r>
                          <m:r>
                            <a:rPr lang="en-GB" i="1" baseline="-25000">
                              <a:solidFill>
                                <a:srgbClr val="B5121B"/>
                              </a:solidFill>
                              <a:latin typeface="Cambria Math" panose="02040503050406030204" pitchFamily="18" charset="0"/>
                            </a:rPr>
                            <m:t>95</m:t>
                          </m:r>
                          <m:r>
                            <a:rPr lang="en-GB" i="1">
                              <a:solidFill>
                                <a:srgbClr val="B5121B"/>
                              </a:solidFill>
                              <a:latin typeface="Cambria Math" panose="02040503050406030204" pitchFamily="18" charset="0"/>
                            </a:rPr>
                            <m:t> </m:t>
                          </m:r>
                          <m:r>
                            <a:rPr lang="en-GB" b="0" i="1" smtClean="0">
                              <a:latin typeface="Cambria Math" panose="02040503050406030204" pitchFamily="18" charset="0"/>
                            </a:rPr>
                            <m:t>𝑆𝐸</m:t>
                          </m:r>
                        </m:e>
                      </m:d>
                      <m:r>
                        <a:rPr lang="en-GB" b="0" i="1" smtClean="0">
                          <a:latin typeface="Cambria Math" panose="02040503050406030204" pitchFamily="18" charset="0"/>
                          <a:ea typeface="Cambria Math" panose="02040503050406030204" pitchFamily="18" charset="0"/>
                        </a:rPr>
                        <m:t>]</m:t>
                      </m:r>
                    </m:oMath>
                  </m:oMathPara>
                </a14:m>
                <a:endParaRPr lang="en-GB" dirty="0"/>
              </a:p>
              <a:p>
                <a:pPr marL="0" lv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95% </m:t>
                      </m:r>
                      <m:r>
                        <a:rPr lang="en-GB" i="1">
                          <a:latin typeface="Cambria Math" panose="02040503050406030204" pitchFamily="18" charset="0"/>
                        </a:rPr>
                        <m:t>𝐶𝐼</m:t>
                      </m:r>
                      <m:r>
                        <a:rPr lang="en-GB" i="1">
                          <a:latin typeface="Cambria Math" panose="02040503050406030204" pitchFamily="18" charset="0"/>
                        </a:rPr>
                        <m:t>=[45−</m:t>
                      </m:r>
                      <m:d>
                        <m:dPr>
                          <m:ctrlPr>
                            <a:rPr lang="en-GB" i="1" smtClean="0">
                              <a:solidFill>
                                <a:schemeClr val="tx1"/>
                              </a:solidFill>
                              <a:latin typeface="Cambria Math" panose="02040503050406030204" pitchFamily="18" charset="0"/>
                            </a:rPr>
                          </m:ctrlPr>
                        </m:dPr>
                        <m:e>
                          <m:r>
                            <a:rPr lang="en-GB" b="0" i="1" smtClean="0">
                              <a:solidFill>
                                <a:schemeClr val="tx1"/>
                              </a:solidFill>
                              <a:latin typeface="Cambria Math" panose="02040503050406030204" pitchFamily="18" charset="0"/>
                            </a:rPr>
                            <m:t>2.23</m:t>
                          </m:r>
                          <m:f>
                            <m:fPr>
                              <m:ctrlPr>
                                <a:rPr lang="en-GB" i="1">
                                  <a:solidFill>
                                    <a:schemeClr val="tx1"/>
                                  </a:solidFill>
                                  <a:latin typeface="Cambria Math" panose="02040503050406030204" pitchFamily="18" charset="0"/>
                                </a:rPr>
                              </m:ctrlPr>
                            </m:fPr>
                            <m:num>
                              <m:r>
                                <m:rPr>
                                  <m:nor/>
                                </m:rPr>
                                <a:rPr lang="en-GB" b="0" i="0" dirty="0" smtClean="0">
                                  <a:solidFill>
                                    <a:schemeClr val="tx1"/>
                                  </a:solidFill>
                                  <a:sym typeface="Symbol" pitchFamily="2" charset="2"/>
                                </a:rPr>
                                <m:t>10</m:t>
                              </m:r>
                            </m:num>
                            <m:den>
                              <m:rad>
                                <m:radPr>
                                  <m:degHide m:val="on"/>
                                  <m:ctrlPr>
                                    <a:rPr lang="en-GB" i="1">
                                      <a:solidFill>
                                        <a:schemeClr val="tx1"/>
                                      </a:solidFill>
                                      <a:latin typeface="Cambria Math" panose="02040503050406030204" pitchFamily="18" charset="0"/>
                                      <a:ea typeface="Cambria Math" panose="02040503050406030204" pitchFamily="18" charset="0"/>
                                    </a:rPr>
                                  </m:ctrlPr>
                                </m:radPr>
                                <m:deg/>
                                <m:e>
                                  <m:r>
                                    <a:rPr lang="en-GB" b="0" i="1" smtClean="0">
                                      <a:solidFill>
                                        <a:schemeClr val="tx1"/>
                                      </a:solidFill>
                                      <a:latin typeface="Cambria Math" panose="02040503050406030204" pitchFamily="18" charset="0"/>
                                      <a:ea typeface="Cambria Math" panose="02040503050406030204" pitchFamily="18" charset="0"/>
                                    </a:rPr>
                                    <m:t>11</m:t>
                                  </m:r>
                                </m:e>
                              </m:rad>
                            </m:den>
                          </m:f>
                        </m:e>
                      </m:d>
                      <m:r>
                        <a:rPr lang="en-GB" i="1">
                          <a:solidFill>
                            <a:schemeClr val="tx1"/>
                          </a:solidFill>
                          <a:latin typeface="Cambria Math" panose="02040503050406030204" pitchFamily="18" charset="0"/>
                        </a:rPr>
                        <m:t>, </m:t>
                      </m:r>
                      <m:r>
                        <a:rPr lang="en-GB" b="0" i="1" smtClean="0">
                          <a:solidFill>
                            <a:schemeClr val="tx1"/>
                          </a:solidFill>
                          <a:latin typeface="Cambria Math" panose="02040503050406030204" pitchFamily="18" charset="0"/>
                        </a:rPr>
                        <m:t>45</m:t>
                      </m:r>
                      <m:r>
                        <a:rPr lang="en-GB" i="1">
                          <a:solidFill>
                            <a:schemeClr val="tx1"/>
                          </a:solidFill>
                          <a:latin typeface="Cambria Math" panose="02040503050406030204" pitchFamily="18" charset="0"/>
                        </a:rPr>
                        <m:t>+</m:t>
                      </m:r>
                      <m:d>
                        <m:dPr>
                          <m:ctrlPr>
                            <a:rPr lang="en-GB" i="1">
                              <a:solidFill>
                                <a:schemeClr val="tx1"/>
                              </a:solidFill>
                              <a:latin typeface="Cambria Math" panose="02040503050406030204" pitchFamily="18" charset="0"/>
                            </a:rPr>
                          </m:ctrlPr>
                        </m:dPr>
                        <m:e>
                          <m:r>
                            <a:rPr lang="en-GB" i="1">
                              <a:solidFill>
                                <a:schemeClr val="tx1"/>
                              </a:solidFill>
                              <a:latin typeface="Cambria Math" panose="02040503050406030204" pitchFamily="18" charset="0"/>
                            </a:rPr>
                            <m:t>2.2</m:t>
                          </m:r>
                          <m:r>
                            <a:rPr lang="en-GB" b="0" i="1" smtClean="0">
                              <a:solidFill>
                                <a:schemeClr val="tx1"/>
                              </a:solidFill>
                              <a:latin typeface="Cambria Math" panose="02040503050406030204" pitchFamily="18" charset="0"/>
                            </a:rPr>
                            <m:t>3</m:t>
                          </m:r>
                          <m:f>
                            <m:fPr>
                              <m:ctrlPr>
                                <a:rPr lang="en-GB" i="1">
                                  <a:solidFill>
                                    <a:schemeClr val="tx1"/>
                                  </a:solidFill>
                                  <a:latin typeface="Cambria Math" panose="02040503050406030204" pitchFamily="18" charset="0"/>
                                </a:rPr>
                              </m:ctrlPr>
                            </m:fPr>
                            <m:num>
                              <m:r>
                                <m:rPr>
                                  <m:nor/>
                                </m:rPr>
                                <a:rPr lang="en-GB" b="0" i="0" dirty="0" smtClean="0">
                                  <a:solidFill>
                                    <a:schemeClr val="tx1"/>
                                  </a:solidFill>
                                  <a:sym typeface="Symbol" pitchFamily="2" charset="2"/>
                                </a:rPr>
                                <m:t>10</m:t>
                              </m:r>
                            </m:num>
                            <m:den>
                              <m:rad>
                                <m:radPr>
                                  <m:degHide m:val="on"/>
                                  <m:ctrlPr>
                                    <a:rPr lang="en-GB" i="1">
                                      <a:solidFill>
                                        <a:schemeClr val="tx1"/>
                                      </a:solidFill>
                                      <a:latin typeface="Cambria Math" panose="02040503050406030204" pitchFamily="18" charset="0"/>
                                      <a:ea typeface="Cambria Math" panose="02040503050406030204" pitchFamily="18" charset="0"/>
                                    </a:rPr>
                                  </m:ctrlPr>
                                </m:radPr>
                                <m:deg/>
                                <m:e>
                                  <m:r>
                                    <a:rPr lang="en-GB" b="0" i="1" smtClean="0">
                                      <a:solidFill>
                                        <a:schemeClr val="tx1"/>
                                      </a:solidFill>
                                      <a:latin typeface="Cambria Math" panose="02040503050406030204" pitchFamily="18" charset="0"/>
                                      <a:ea typeface="Cambria Math" panose="02040503050406030204" pitchFamily="18" charset="0"/>
                                    </a:rPr>
                                    <m:t>11</m:t>
                                  </m:r>
                                </m:e>
                              </m:rad>
                            </m:den>
                          </m:f>
                        </m:e>
                      </m:d>
                      <m:r>
                        <a:rPr lang="en-GB" i="1">
                          <a:latin typeface="Cambria Math" panose="02040503050406030204" pitchFamily="18" charset="0"/>
                          <a:ea typeface="Cambria Math" panose="02040503050406030204" pitchFamily="18" charset="0"/>
                        </a:rPr>
                        <m:t>]</m:t>
                      </m:r>
                    </m:oMath>
                  </m:oMathPara>
                </a14:m>
                <a:endParaRPr lang="en-GB" dirty="0"/>
              </a:p>
              <a:p>
                <a:pPr marL="0" lv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95% </m:t>
                      </m:r>
                      <m:r>
                        <a:rPr lang="en-GB" i="1">
                          <a:latin typeface="Cambria Math" panose="02040503050406030204" pitchFamily="18" charset="0"/>
                        </a:rPr>
                        <m:t>𝐶𝐼</m:t>
                      </m:r>
                      <m:r>
                        <a:rPr lang="en-GB" i="1">
                          <a:latin typeface="Cambria Math" panose="02040503050406030204" pitchFamily="18" charset="0"/>
                        </a:rPr>
                        <m:t>=[38.1, 51.9]</m:t>
                      </m:r>
                    </m:oMath>
                  </m:oMathPara>
                </a14:m>
                <a:endParaRPr lang="en-GB" dirty="0"/>
              </a:p>
              <a:p>
                <a:pPr marL="0" indent="0">
                  <a:buNone/>
                </a:pPr>
                <a:endParaRPr lang="en-GB" dirty="0"/>
              </a:p>
              <a:p>
                <a:pPr lvl="0"/>
                <a:endParaRPr lang="en-GB" dirty="0"/>
              </a:p>
              <a:p>
                <a:pPr lvl="0"/>
                <a:endParaRPr lang="en-GB" dirty="0"/>
              </a:p>
            </p:txBody>
          </p:sp>
        </mc:Choice>
        <mc:Fallback xmlns="">
          <p:sp>
            <p:nvSpPr>
              <p:cNvPr id="3" name="Content Placeholder 2">
                <a:extLst>
                  <a:ext uri="{FF2B5EF4-FFF2-40B4-BE49-F238E27FC236}">
                    <a16:creationId xmlns:a16="http://schemas.microsoft.com/office/drawing/2014/main" id="{6B00EBB0-C201-4A10-94AA-7CB90BEB9D0A}"/>
                  </a:ext>
                </a:extLst>
              </p:cNvPr>
              <p:cNvSpPr>
                <a:spLocks noGrp="1" noRot="1" noChangeAspect="1" noMove="1" noResize="1" noEditPoints="1" noAdjustHandles="1" noChangeArrowheads="1" noChangeShapeType="1" noTextEdit="1"/>
              </p:cNvSpPr>
              <p:nvPr>
                <p:ph idx="1"/>
              </p:nvPr>
            </p:nvSpPr>
            <p:spPr>
              <a:xfrm>
                <a:off x="628650" y="2804425"/>
                <a:ext cx="7886700" cy="3872733"/>
              </a:xfrm>
              <a:blipFill>
                <a:blip r:embed="rId3"/>
                <a:stretch>
                  <a:fillRect t="-65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85</a:t>
            </a:fld>
            <a:endParaRPr lang="en-GB"/>
          </a:p>
        </p:txBody>
      </p:sp>
      <p:sp>
        <p:nvSpPr>
          <p:cNvPr id="7" name="Rectangle 6">
            <a:extLst>
              <a:ext uri="{FF2B5EF4-FFF2-40B4-BE49-F238E27FC236}">
                <a16:creationId xmlns:a16="http://schemas.microsoft.com/office/drawing/2014/main" id="{4FA79692-5BA7-CE49-8FE1-3BF36E64B175}"/>
              </a:ext>
            </a:extLst>
          </p:cNvPr>
          <p:cNvSpPr/>
          <p:nvPr/>
        </p:nvSpPr>
        <p:spPr>
          <a:xfrm>
            <a:off x="5765160" y="1693559"/>
            <a:ext cx="3111493" cy="369332"/>
          </a:xfrm>
          <a:prstGeom prst="rect">
            <a:avLst/>
          </a:prstGeom>
        </p:spPr>
        <p:txBody>
          <a:bodyPr wrap="none">
            <a:spAutoFit/>
          </a:bodyPr>
          <a:lstStyle/>
          <a:p>
            <a:r>
              <a:rPr lang="en-GB" dirty="0"/>
              <a:t>The t</a:t>
            </a:r>
            <a:r>
              <a:rPr lang="en-GB" baseline="-25000" dirty="0"/>
              <a:t>95</a:t>
            </a:r>
            <a:r>
              <a:rPr lang="en-GB" dirty="0"/>
              <a:t> value for </a:t>
            </a:r>
            <a:r>
              <a:rPr lang="en-GB" dirty="0" err="1"/>
              <a:t>df</a:t>
            </a:r>
            <a:r>
              <a:rPr lang="en-GB" dirty="0"/>
              <a:t> = 10 is 2.23.</a:t>
            </a:r>
            <a:endParaRPr lang="en-US" dirty="0"/>
          </a:p>
        </p:txBody>
      </p:sp>
      <p:cxnSp>
        <p:nvCxnSpPr>
          <p:cNvPr id="11" name="Straight Arrow Connector 10">
            <a:extLst>
              <a:ext uri="{FF2B5EF4-FFF2-40B4-BE49-F238E27FC236}">
                <a16:creationId xmlns:a16="http://schemas.microsoft.com/office/drawing/2014/main" id="{B5BCEDEB-3952-664F-A450-BF2EEE530259}"/>
              </a:ext>
            </a:extLst>
          </p:cNvPr>
          <p:cNvCxnSpPr>
            <a:stCxn id="7" idx="2"/>
          </p:cNvCxnSpPr>
          <p:nvPr/>
        </p:nvCxnSpPr>
        <p:spPr>
          <a:xfrm flipH="1">
            <a:off x="4178714" y="2062891"/>
            <a:ext cx="3142193" cy="74153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B890F2E-A00C-B94B-8597-AE034D21E435}"/>
              </a:ext>
            </a:extLst>
          </p:cNvPr>
          <p:cNvCxnSpPr>
            <a:cxnSpLocks/>
            <a:stCxn id="7" idx="2"/>
          </p:cNvCxnSpPr>
          <p:nvPr/>
        </p:nvCxnSpPr>
        <p:spPr>
          <a:xfrm flipH="1">
            <a:off x="6715436" y="2062891"/>
            <a:ext cx="605471" cy="74153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13718847-330A-B54A-BF43-DBF7F871785E}"/>
              </a:ext>
            </a:extLst>
          </p:cNvPr>
          <p:cNvSpPr/>
          <p:nvPr/>
        </p:nvSpPr>
        <p:spPr>
          <a:xfrm>
            <a:off x="1755981" y="5931012"/>
            <a:ext cx="2691121" cy="369332"/>
          </a:xfrm>
          <a:prstGeom prst="rect">
            <a:avLst/>
          </a:prstGeom>
        </p:spPr>
        <p:txBody>
          <a:bodyPr wrap="none">
            <a:spAutoFit/>
          </a:bodyPr>
          <a:lstStyle/>
          <a:p>
            <a:pPr lvl="0"/>
            <a:r>
              <a:rPr lang="en-GB" dirty="0"/>
              <a:t>38.1 is the </a:t>
            </a:r>
            <a:r>
              <a:rPr lang="en-GB" b="1" dirty="0"/>
              <a:t>lower limit </a:t>
            </a:r>
            <a:r>
              <a:rPr lang="en-GB" dirty="0"/>
              <a:t>(LL).</a:t>
            </a:r>
          </a:p>
        </p:txBody>
      </p:sp>
      <p:sp>
        <p:nvSpPr>
          <p:cNvPr id="18" name="Rectangle 17">
            <a:extLst>
              <a:ext uri="{FF2B5EF4-FFF2-40B4-BE49-F238E27FC236}">
                <a16:creationId xmlns:a16="http://schemas.microsoft.com/office/drawing/2014/main" id="{AE2F8174-ED02-F548-A13C-EC193157EA04}"/>
              </a:ext>
            </a:extLst>
          </p:cNvPr>
          <p:cNvSpPr/>
          <p:nvPr/>
        </p:nvSpPr>
        <p:spPr>
          <a:xfrm>
            <a:off x="5574433" y="5919323"/>
            <a:ext cx="2690160" cy="369332"/>
          </a:xfrm>
          <a:prstGeom prst="rect">
            <a:avLst/>
          </a:prstGeom>
        </p:spPr>
        <p:txBody>
          <a:bodyPr wrap="none">
            <a:spAutoFit/>
          </a:bodyPr>
          <a:lstStyle/>
          <a:p>
            <a:pPr lvl="0"/>
            <a:r>
              <a:rPr lang="en-GB" dirty="0"/>
              <a:t>51.9 is the </a:t>
            </a:r>
            <a:r>
              <a:rPr lang="en-GB" b="1" dirty="0"/>
              <a:t>upper limit </a:t>
            </a:r>
            <a:r>
              <a:rPr lang="en-GB" dirty="0"/>
              <a:t>(LL).</a:t>
            </a:r>
          </a:p>
        </p:txBody>
      </p:sp>
      <p:cxnSp>
        <p:nvCxnSpPr>
          <p:cNvPr id="20" name="Straight Arrow Connector 19">
            <a:extLst>
              <a:ext uri="{FF2B5EF4-FFF2-40B4-BE49-F238E27FC236}">
                <a16:creationId xmlns:a16="http://schemas.microsoft.com/office/drawing/2014/main" id="{AC4A90ED-3BF5-FD45-AC4E-9EE454F0E502}"/>
              </a:ext>
            </a:extLst>
          </p:cNvPr>
          <p:cNvCxnSpPr>
            <a:cxnSpLocks/>
          </p:cNvCxnSpPr>
          <p:nvPr/>
        </p:nvCxnSpPr>
        <p:spPr>
          <a:xfrm flipH="1">
            <a:off x="3190601" y="5309419"/>
            <a:ext cx="1637038" cy="62159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52B6BC6-23E6-5C4A-BB71-BA64E910A713}"/>
              </a:ext>
            </a:extLst>
          </p:cNvPr>
          <p:cNvCxnSpPr>
            <a:cxnSpLocks/>
          </p:cNvCxnSpPr>
          <p:nvPr/>
        </p:nvCxnSpPr>
        <p:spPr>
          <a:xfrm>
            <a:off x="5749810" y="5309419"/>
            <a:ext cx="1484888" cy="60990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63762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Autofit/>
          </a:bodyPr>
          <a:lstStyle/>
          <a:p>
            <a:r>
              <a:rPr lang="en-GB" sz="2800" dirty="0"/>
              <a:t>How do we interpret this?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037507"/>
                <a:ext cx="7886700" cy="3872733"/>
              </a:xfrm>
            </p:spPr>
            <p:txBody>
              <a:bodyPr>
                <a:noAutofit/>
              </a:bodyPr>
              <a:lstStyle/>
              <a:p>
                <a:pPr marL="0" indent="0">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95% </m:t>
                      </m:r>
                      <m:r>
                        <a:rPr lang="en-GB" i="1">
                          <a:latin typeface="Cambria Math" panose="02040503050406030204" pitchFamily="18" charset="0"/>
                        </a:rPr>
                        <m:t>𝐶𝐼</m:t>
                      </m:r>
                      <m:r>
                        <a:rPr lang="en-GB" i="1">
                          <a:latin typeface="Cambria Math" panose="02040503050406030204" pitchFamily="18" charset="0"/>
                        </a:rPr>
                        <m:t>=[38.1, 51.9]</m:t>
                      </m:r>
                    </m:oMath>
                  </m:oMathPara>
                </a14:m>
                <a:endParaRPr lang="en-GB" dirty="0"/>
              </a:p>
              <a:p>
                <a:pPr marL="0" lvl="0" indent="0">
                  <a:buNone/>
                </a:pPr>
                <a:endParaRPr lang="en-GB" sz="2200" dirty="0"/>
              </a:p>
              <a:p>
                <a:pPr marL="0" lvl="0" indent="0">
                  <a:buNone/>
                </a:pPr>
                <a:r>
                  <a:rPr lang="en-GB" sz="2200" dirty="0"/>
                  <a:t>Interpretation:</a:t>
                </a:r>
              </a:p>
              <a:p>
                <a:pPr marL="457200" indent="-457200">
                  <a:buFont typeface="+mj-lt"/>
                  <a:buAutoNum type="arabicPeriod"/>
                </a:pPr>
                <a:r>
                  <a:rPr lang="en-GB" sz="2200" dirty="0">
                    <a:latin typeface="Calibri" panose="020F0502020204030204" pitchFamily="34" charset="0"/>
                    <a:cs typeface="Calibri" panose="020F0502020204030204" pitchFamily="34" charset="0"/>
                  </a:rPr>
                  <a:t>We are 95% confident that the population mean lies between 38.1 and 51.9.</a:t>
                </a:r>
              </a:p>
              <a:p>
                <a:pPr marL="457200" indent="-457200">
                  <a:buFont typeface="+mj-lt"/>
                  <a:buAutoNum type="arabicPeriod"/>
                </a:pPr>
                <a:r>
                  <a:rPr lang="en-GB" sz="2200" dirty="0">
                    <a:latin typeface="Calibri" panose="020F0502020204030204" pitchFamily="34" charset="0"/>
                    <a:cs typeface="Calibri" panose="020F0502020204030204" pitchFamily="34" charset="0"/>
                  </a:rPr>
                  <a:t>Any value between the 38.1 (LL) and 51.9 (UL) is plausible for the population parameter </a:t>
                </a:r>
                <a:r>
                  <a:rPr lang="en-GB" sz="2400" dirty="0">
                    <a:sym typeface="Symbol" pitchFamily="2" charset="2"/>
                  </a:rPr>
                  <a:t></a:t>
                </a:r>
                <a:r>
                  <a:rPr lang="en-GB" sz="2200" dirty="0">
                    <a:latin typeface="Calibri" panose="020F0502020204030204" pitchFamily="34" charset="0"/>
                    <a:cs typeface="Calibri" panose="020F0502020204030204" pitchFamily="34" charset="0"/>
                  </a:rPr>
                  <a:t>.</a:t>
                </a:r>
              </a:p>
              <a:p>
                <a:pPr marL="457200" indent="-457200">
                  <a:buFont typeface="+mj-lt"/>
                  <a:buAutoNum type="arabicPeriod"/>
                </a:pPr>
                <a:r>
                  <a:rPr lang="en-GB" sz="2200" dirty="0">
                    <a:latin typeface="Calibri" panose="020F0502020204030204" pitchFamily="34" charset="0"/>
                    <a:cs typeface="Calibri" panose="020F0502020204030204" pitchFamily="34" charset="0"/>
                  </a:rPr>
                  <a:t>How precise is our estimate? Not very precise as the CI is quite wide! This is because our sample size is small (N = 11).</a:t>
                </a:r>
              </a:p>
              <a:p>
                <a:pPr marL="0" indent="0">
                  <a:buNone/>
                </a:pPr>
                <a:endParaRPr lang="en-GB" sz="2200" dirty="0"/>
              </a:p>
              <a:p>
                <a:pPr lvl="0"/>
                <a:endParaRPr lang="en-GB" sz="2200" dirty="0"/>
              </a:p>
              <a:p>
                <a:pPr lvl="0"/>
                <a:endParaRPr lang="en-GB" dirty="0"/>
              </a:p>
            </p:txBody>
          </p:sp>
        </mc:Choice>
        <mc:Fallback xmlns="">
          <p:sp>
            <p:nvSpPr>
              <p:cNvPr id="3" name="Content Placeholder 2">
                <a:extLst>
                  <a:ext uri="{FF2B5EF4-FFF2-40B4-BE49-F238E27FC236}">
                    <a16:creationId xmlns:a16="http://schemas.microsoft.com/office/drawing/2014/main" id="{6B00EBB0-C201-4A10-94AA-7CB90BEB9D0A}"/>
                  </a:ext>
                </a:extLst>
              </p:cNvPr>
              <p:cNvSpPr>
                <a:spLocks noGrp="1" noRot="1" noChangeAspect="1" noMove="1" noResize="1" noEditPoints="1" noAdjustHandles="1" noChangeArrowheads="1" noChangeShapeType="1" noTextEdit="1"/>
              </p:cNvSpPr>
              <p:nvPr>
                <p:ph idx="1"/>
              </p:nvPr>
            </p:nvSpPr>
            <p:spPr>
              <a:xfrm>
                <a:off x="628650" y="2037507"/>
                <a:ext cx="7886700" cy="3872733"/>
              </a:xfrm>
              <a:blipFill>
                <a:blip r:embed="rId3"/>
                <a:stretch>
                  <a:fillRect l="-965" t="-65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86</a:t>
            </a:fld>
            <a:endParaRPr lang="en-GB"/>
          </a:p>
        </p:txBody>
      </p:sp>
    </p:spTree>
    <p:extLst>
      <p:ext uri="{BB962C8B-B14F-4D97-AF65-F5344CB8AC3E}">
        <p14:creationId xmlns:p14="http://schemas.microsoft.com/office/powerpoint/2010/main" val="16650475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Practice calculating confidence intervals in R</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r>
              <a:rPr lang="en-GB" sz="2200" dirty="0"/>
              <a:t>Add text from handout</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87</a:t>
            </a:fld>
            <a:endParaRPr lang="en-GB"/>
          </a:p>
        </p:txBody>
      </p:sp>
      <p:grpSp>
        <p:nvGrpSpPr>
          <p:cNvPr id="14" name="Group 13">
            <a:extLst>
              <a:ext uri="{FF2B5EF4-FFF2-40B4-BE49-F238E27FC236}">
                <a16:creationId xmlns:a16="http://schemas.microsoft.com/office/drawing/2014/main" id="{3FA166BC-418D-5343-A99B-906046D325AB}"/>
              </a:ext>
            </a:extLst>
          </p:cNvPr>
          <p:cNvGrpSpPr>
            <a:grpSpLocks noChangeAspect="1"/>
          </p:cNvGrpSpPr>
          <p:nvPr/>
        </p:nvGrpSpPr>
        <p:grpSpPr>
          <a:xfrm>
            <a:off x="2609655" y="1980132"/>
            <a:ext cx="5281742" cy="4009865"/>
            <a:chOff x="1332000" y="915418"/>
            <a:chExt cx="7330651" cy="5565385"/>
          </a:xfrm>
        </p:grpSpPr>
        <p:pic>
          <p:nvPicPr>
            <p:cNvPr id="5" name="Picture 4">
              <a:extLst>
                <a:ext uri="{FF2B5EF4-FFF2-40B4-BE49-F238E27FC236}">
                  <a16:creationId xmlns:a16="http://schemas.microsoft.com/office/drawing/2014/main" id="{A8A1D15F-35E7-604A-B739-185C5C20B58C}"/>
                </a:ext>
              </a:extLst>
            </p:cNvPr>
            <p:cNvPicPr>
              <a:picLocks noChangeAspect="1"/>
            </p:cNvPicPr>
            <p:nvPr/>
          </p:nvPicPr>
          <p:blipFill rotWithShape="1">
            <a:blip r:embed="rId2">
              <a:extLst>
                <a:ext uri="{28A0092B-C50C-407E-A947-70E740481C1C}">
                  <a14:useLocalDpi xmlns:a14="http://schemas.microsoft.com/office/drawing/2010/main" val="0"/>
                </a:ext>
              </a:extLst>
            </a:blip>
            <a:srcRect l="7272" r="10354"/>
            <a:stretch/>
          </p:blipFill>
          <p:spPr bwMode="auto">
            <a:xfrm>
              <a:off x="1332000" y="915418"/>
              <a:ext cx="6480000" cy="5565385"/>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FC45384B-9064-7043-9B5A-AA624BC286C5}"/>
                </a:ext>
              </a:extLst>
            </p:cNvPr>
            <p:cNvSpPr txBox="1"/>
            <p:nvPr/>
          </p:nvSpPr>
          <p:spPr>
            <a:xfrm>
              <a:off x="6314682" y="3018773"/>
              <a:ext cx="2347969" cy="1025209"/>
            </a:xfrm>
            <a:prstGeom prst="rect">
              <a:avLst/>
            </a:prstGeom>
            <a:noFill/>
          </p:spPr>
          <p:txBody>
            <a:bodyPr wrap="square" rtlCol="0">
              <a:spAutoFit/>
            </a:bodyPr>
            <a:lstStyle/>
            <a:p>
              <a:r>
                <a:rPr lang="en-US" sz="1400" dirty="0"/>
                <a:t>The 95% CI. The point estimate (M) is in the center.</a:t>
              </a:r>
            </a:p>
          </p:txBody>
        </p:sp>
        <p:cxnSp>
          <p:nvCxnSpPr>
            <p:cNvPr id="8" name="Straight Arrow Connector 7">
              <a:extLst>
                <a:ext uri="{FF2B5EF4-FFF2-40B4-BE49-F238E27FC236}">
                  <a16:creationId xmlns:a16="http://schemas.microsoft.com/office/drawing/2014/main" id="{3F15836F-802D-AA4A-AEC6-113DEBFD7C28}"/>
                </a:ext>
              </a:extLst>
            </p:cNvPr>
            <p:cNvCxnSpPr>
              <a:cxnSpLocks/>
              <a:stCxn id="6" idx="2"/>
            </p:cNvCxnSpPr>
            <p:nvPr/>
          </p:nvCxnSpPr>
          <p:spPr>
            <a:xfrm flipH="1">
              <a:off x="6413329" y="4043982"/>
              <a:ext cx="1075338" cy="841169"/>
            </a:xfrm>
            <a:prstGeom prst="straightConnector1">
              <a:avLst/>
            </a:prstGeom>
            <a:ln>
              <a:solidFill>
                <a:srgbClr val="B5121B"/>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4AC6515-5E1D-7D49-A8EF-79B95DC6F9DC}"/>
                </a:ext>
              </a:extLst>
            </p:cNvPr>
            <p:cNvSpPr txBox="1"/>
            <p:nvPr/>
          </p:nvSpPr>
          <p:spPr>
            <a:xfrm>
              <a:off x="2559550" y="2348486"/>
              <a:ext cx="2012450" cy="1324227"/>
            </a:xfrm>
            <a:prstGeom prst="rect">
              <a:avLst/>
            </a:prstGeom>
            <a:noFill/>
          </p:spPr>
          <p:txBody>
            <a:bodyPr wrap="square" rtlCol="0">
              <a:spAutoFit/>
            </a:bodyPr>
            <a:lstStyle/>
            <a:p>
              <a:r>
                <a:rPr lang="en-US" sz="1400" dirty="0"/>
                <a:t>The 74 observations, one bubble per country.</a:t>
              </a:r>
            </a:p>
          </p:txBody>
        </p:sp>
        <p:cxnSp>
          <p:nvCxnSpPr>
            <p:cNvPr id="11" name="Straight Arrow Connector 10">
              <a:extLst>
                <a:ext uri="{FF2B5EF4-FFF2-40B4-BE49-F238E27FC236}">
                  <a16:creationId xmlns:a16="http://schemas.microsoft.com/office/drawing/2014/main" id="{30FD3492-C681-774E-9B9D-6E016E172136}"/>
                </a:ext>
              </a:extLst>
            </p:cNvPr>
            <p:cNvCxnSpPr>
              <a:cxnSpLocks/>
            </p:cNvCxnSpPr>
            <p:nvPr/>
          </p:nvCxnSpPr>
          <p:spPr>
            <a:xfrm>
              <a:off x="3565776" y="3480438"/>
              <a:ext cx="963445" cy="1705337"/>
            </a:xfrm>
            <a:prstGeom prst="straightConnector1">
              <a:avLst/>
            </a:prstGeom>
            <a:ln>
              <a:solidFill>
                <a:srgbClr val="B5121B"/>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432391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a:xfrm>
            <a:off x="608826" y="668216"/>
            <a:ext cx="5483630" cy="1022473"/>
          </a:xfrm>
        </p:spPr>
        <p:txBody>
          <a:bodyPr/>
          <a:lstStyle/>
          <a:p>
            <a:r>
              <a:rPr lang="en-GB" dirty="0"/>
              <a:t>The American Psychological Association recommends: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49" y="2234153"/>
            <a:ext cx="5320657" cy="3872733"/>
          </a:xfrm>
        </p:spPr>
        <p:txBody>
          <a:bodyPr>
            <a:noAutofit/>
          </a:bodyPr>
          <a:lstStyle/>
          <a:p>
            <a:pPr marL="0" lvl="0" indent="0">
              <a:buNone/>
            </a:pPr>
            <a:r>
              <a:rPr lang="en-GB" dirty="0"/>
              <a:t>We should always report confidence intervals in our research.</a:t>
            </a:r>
          </a:p>
          <a:p>
            <a:pPr marL="0" lvl="0" indent="0">
              <a:buNone/>
            </a:pPr>
            <a:endParaRPr lang="en-GB" dirty="0"/>
          </a:p>
          <a:p>
            <a:pPr marL="0" lvl="0" indent="0">
              <a:buNone/>
            </a:pPr>
            <a:r>
              <a:rPr lang="en-GB" dirty="0"/>
              <a:t>CIs combine information about location and precision. </a:t>
            </a:r>
          </a:p>
          <a:p>
            <a:pPr marL="0" lvl="0" indent="0">
              <a:buNone/>
            </a:pPr>
            <a:endParaRPr lang="en-GB" dirty="0"/>
          </a:p>
          <a:p>
            <a:pPr marL="0" lvl="0" indent="0">
              <a:buNone/>
            </a:pPr>
            <a:r>
              <a:rPr lang="en-GB" dirty="0"/>
              <a:t>“Wherever possible, base discussion and interpretation of results on point and interval estimates” (APA, 2010, p. 34).</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88</a:t>
            </a:fld>
            <a:endParaRPr lang="en-GB"/>
          </a:p>
        </p:txBody>
      </p:sp>
      <p:pic>
        <p:nvPicPr>
          <p:cNvPr id="6" name="Picture 5">
            <a:extLst>
              <a:ext uri="{FF2B5EF4-FFF2-40B4-BE49-F238E27FC236}">
                <a16:creationId xmlns:a16="http://schemas.microsoft.com/office/drawing/2014/main" id="{32A32FDA-58A4-3E4A-BC9C-B1FE1BED8355}"/>
              </a:ext>
            </a:extLst>
          </p:cNvPr>
          <p:cNvPicPr>
            <a:picLocks noChangeAspect="1"/>
          </p:cNvPicPr>
          <p:nvPr/>
        </p:nvPicPr>
        <p:blipFill>
          <a:blip r:embed="rId3"/>
          <a:stretch>
            <a:fillRect/>
          </a:stretch>
        </p:blipFill>
        <p:spPr>
          <a:xfrm>
            <a:off x="5949307" y="2028902"/>
            <a:ext cx="2790123" cy="3295650"/>
          </a:xfrm>
          <a:prstGeom prst="rect">
            <a:avLst/>
          </a:prstGeom>
        </p:spPr>
      </p:pic>
    </p:spTree>
    <p:extLst>
      <p:ext uri="{BB962C8B-B14F-4D97-AF65-F5344CB8AC3E}">
        <p14:creationId xmlns:p14="http://schemas.microsoft.com/office/powerpoint/2010/main" val="2276186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Example: Reporting CIs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r>
              <a:rPr lang="en-GB" sz="2400" dirty="0"/>
              <a:t>APA Style recommends that confidence intervals be reported with brackets around the lower and upper limits, e.g. 95% CI [5.62, 8.31].</a:t>
            </a:r>
          </a:p>
          <a:p>
            <a:pPr marL="0" indent="0">
              <a:buNone/>
            </a:pPr>
            <a:endParaRPr lang="en-GB" sz="2400" dirty="0"/>
          </a:p>
          <a:p>
            <a:pPr marL="0" indent="0">
              <a:buNone/>
            </a:pPr>
            <a:r>
              <a:rPr lang="en-GB" sz="2400" dirty="0"/>
              <a:t>Example sentence:</a:t>
            </a:r>
          </a:p>
          <a:p>
            <a:pPr marL="0" indent="0">
              <a:buNone/>
            </a:pPr>
            <a:r>
              <a:rPr lang="en-GB" sz="2400" dirty="0"/>
              <a:t>“Participants who heard one Dresden Dolls song on repeat for 180 min reported no less anxiety than those who heard one Mozart movement on repeat for 180 min, </a:t>
            </a:r>
            <a:r>
              <a:rPr lang="en-GB" sz="2400" i="1" dirty="0"/>
              <a:t>R</a:t>
            </a:r>
            <a:r>
              <a:rPr lang="en-GB" sz="2400" baseline="30000" dirty="0"/>
              <a:t>2</a:t>
            </a:r>
            <a:r>
              <a:rPr lang="en-GB" sz="2400" dirty="0"/>
              <a:t> = .22, </a:t>
            </a:r>
            <a:r>
              <a:rPr lang="en-GB" sz="2400" i="1" dirty="0"/>
              <a:t>F</a:t>
            </a:r>
            <a:r>
              <a:rPr lang="en-GB" sz="2400" dirty="0"/>
              <a:t>(1, 32) = 7.33, </a:t>
            </a:r>
            <a:r>
              <a:rPr lang="en-GB" sz="2400" i="1" dirty="0"/>
              <a:t>p</a:t>
            </a:r>
            <a:r>
              <a:rPr lang="en-GB" sz="2400" dirty="0"/>
              <a:t> = .003, </a:t>
            </a:r>
            <a:r>
              <a:rPr lang="en-GB" sz="2400" dirty="0">
                <a:solidFill>
                  <a:srgbClr val="B5121B"/>
                </a:solidFill>
              </a:rPr>
              <a:t>95% CI [0.11, 1.23]</a:t>
            </a:r>
            <a:r>
              <a:rPr lang="en-GB" sz="2400" dirty="0"/>
              <a:t>. Our hypothesis that the genre difference would influence anxiety levels was rejected.”</a:t>
            </a:r>
          </a:p>
          <a:p>
            <a:pPr marL="0" indent="0">
              <a:buNone/>
            </a:pPr>
            <a:endParaRPr lang="en-GB" sz="24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89</a:t>
            </a:fld>
            <a:endParaRPr lang="en-GB"/>
          </a:p>
        </p:txBody>
      </p:sp>
      <p:sp>
        <p:nvSpPr>
          <p:cNvPr id="14" name="TextBox 13">
            <a:extLst>
              <a:ext uri="{FF2B5EF4-FFF2-40B4-BE49-F238E27FC236}">
                <a16:creationId xmlns:a16="http://schemas.microsoft.com/office/drawing/2014/main" id="{308AF86D-11D2-1640-A28A-178D6E80CF89}"/>
              </a:ext>
            </a:extLst>
          </p:cNvPr>
          <p:cNvSpPr txBox="1"/>
          <p:nvPr/>
        </p:nvSpPr>
        <p:spPr>
          <a:xfrm>
            <a:off x="6005813" y="1565458"/>
            <a:ext cx="2064774" cy="307777"/>
          </a:xfrm>
          <a:prstGeom prst="rect">
            <a:avLst/>
          </a:prstGeom>
          <a:noFill/>
        </p:spPr>
        <p:txBody>
          <a:bodyPr wrap="square" rtlCol="0">
            <a:spAutoFit/>
          </a:bodyPr>
          <a:lstStyle/>
          <a:p>
            <a:r>
              <a:rPr lang="en-US" sz="1400" dirty="0"/>
              <a:t>Source APA </a:t>
            </a:r>
            <a:r>
              <a:rPr lang="en-US" sz="1400" dirty="0">
                <a:hlinkClick r:id="rId2"/>
              </a:rPr>
              <a:t>website</a:t>
            </a:r>
            <a:endParaRPr lang="en-US" sz="1400" dirty="0"/>
          </a:p>
        </p:txBody>
      </p:sp>
    </p:spTree>
    <p:extLst>
      <p:ext uri="{BB962C8B-B14F-4D97-AF65-F5344CB8AC3E}">
        <p14:creationId xmlns:p14="http://schemas.microsoft.com/office/powerpoint/2010/main" val="1647115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9</a:t>
            </a:fld>
            <a:endParaRPr lang="en-GB"/>
          </a:p>
        </p:txBody>
      </p:sp>
      <p:pic>
        <p:nvPicPr>
          <p:cNvPr id="5" name="Picture 4">
            <a:extLst>
              <a:ext uri="{FF2B5EF4-FFF2-40B4-BE49-F238E27FC236}">
                <a16:creationId xmlns:a16="http://schemas.microsoft.com/office/drawing/2014/main" id="{55DEE78B-6105-8847-9012-C9C540B79770}"/>
              </a:ext>
            </a:extLst>
          </p:cNvPr>
          <p:cNvPicPr>
            <a:picLocks noChangeAspect="1"/>
          </p:cNvPicPr>
          <p:nvPr/>
        </p:nvPicPr>
        <p:blipFill rotWithShape="1">
          <a:blip r:embed="rId3"/>
          <a:srcRect r="49012"/>
          <a:stretch/>
        </p:blipFill>
        <p:spPr>
          <a:xfrm>
            <a:off x="254949" y="2295960"/>
            <a:ext cx="2880000" cy="4301746"/>
          </a:xfrm>
          <a:prstGeom prst="rect">
            <a:avLst/>
          </a:prstGeom>
        </p:spPr>
      </p:pic>
      <p:pic>
        <p:nvPicPr>
          <p:cNvPr id="7" name="Picture 6">
            <a:extLst>
              <a:ext uri="{FF2B5EF4-FFF2-40B4-BE49-F238E27FC236}">
                <a16:creationId xmlns:a16="http://schemas.microsoft.com/office/drawing/2014/main" id="{88E94B49-0BDB-5A43-B87B-6760CB8FCEE2}"/>
              </a:ext>
            </a:extLst>
          </p:cNvPr>
          <p:cNvPicPr>
            <a:picLocks noChangeAspect="1"/>
          </p:cNvPicPr>
          <p:nvPr/>
        </p:nvPicPr>
        <p:blipFill rotWithShape="1">
          <a:blip r:embed="rId4"/>
          <a:srcRect l="48591" t="15916" b="23864"/>
          <a:stretch/>
        </p:blipFill>
        <p:spPr>
          <a:xfrm>
            <a:off x="337607" y="352358"/>
            <a:ext cx="2791167" cy="1803015"/>
          </a:xfrm>
          <a:prstGeom prst="rect">
            <a:avLst/>
          </a:prstGeom>
        </p:spPr>
      </p:pic>
      <p:pic>
        <p:nvPicPr>
          <p:cNvPr id="8" name="Picture 7">
            <a:extLst>
              <a:ext uri="{FF2B5EF4-FFF2-40B4-BE49-F238E27FC236}">
                <a16:creationId xmlns:a16="http://schemas.microsoft.com/office/drawing/2014/main" id="{11FB6F63-08D1-534B-827E-5651E4FBA761}"/>
              </a:ext>
            </a:extLst>
          </p:cNvPr>
          <p:cNvPicPr>
            <a:picLocks noChangeAspect="1"/>
          </p:cNvPicPr>
          <p:nvPr/>
        </p:nvPicPr>
        <p:blipFill rotWithShape="1">
          <a:blip r:embed="rId5"/>
          <a:srcRect r="50658"/>
          <a:stretch/>
        </p:blipFill>
        <p:spPr>
          <a:xfrm>
            <a:off x="6031219" y="2984349"/>
            <a:ext cx="2880000" cy="3513149"/>
          </a:xfrm>
          <a:prstGeom prst="rect">
            <a:avLst/>
          </a:prstGeom>
        </p:spPr>
      </p:pic>
      <p:pic>
        <p:nvPicPr>
          <p:cNvPr id="9" name="Picture 8">
            <a:extLst>
              <a:ext uri="{FF2B5EF4-FFF2-40B4-BE49-F238E27FC236}">
                <a16:creationId xmlns:a16="http://schemas.microsoft.com/office/drawing/2014/main" id="{0FA58D5B-8085-8440-9063-0B699F275C5F}"/>
              </a:ext>
            </a:extLst>
          </p:cNvPr>
          <p:cNvPicPr>
            <a:picLocks noChangeAspect="1"/>
          </p:cNvPicPr>
          <p:nvPr/>
        </p:nvPicPr>
        <p:blipFill rotWithShape="1">
          <a:blip r:embed="rId6"/>
          <a:srcRect r="50537"/>
          <a:stretch/>
        </p:blipFill>
        <p:spPr>
          <a:xfrm>
            <a:off x="3118665" y="2705465"/>
            <a:ext cx="2880000" cy="3804559"/>
          </a:xfrm>
          <a:prstGeom prst="rect">
            <a:avLst/>
          </a:prstGeom>
        </p:spPr>
      </p:pic>
      <p:pic>
        <p:nvPicPr>
          <p:cNvPr id="10" name="Picture 9">
            <a:extLst>
              <a:ext uri="{FF2B5EF4-FFF2-40B4-BE49-F238E27FC236}">
                <a16:creationId xmlns:a16="http://schemas.microsoft.com/office/drawing/2014/main" id="{A5AC89E6-82E4-EF49-A35E-283341855E2B}"/>
              </a:ext>
            </a:extLst>
          </p:cNvPr>
          <p:cNvPicPr>
            <a:picLocks noChangeAspect="1"/>
          </p:cNvPicPr>
          <p:nvPr/>
        </p:nvPicPr>
        <p:blipFill rotWithShape="1">
          <a:blip r:embed="rId7"/>
          <a:srcRect b="870"/>
          <a:stretch/>
        </p:blipFill>
        <p:spPr>
          <a:xfrm>
            <a:off x="4814664" y="223728"/>
            <a:ext cx="4140000" cy="2419850"/>
          </a:xfrm>
          <a:prstGeom prst="rect">
            <a:avLst/>
          </a:prstGeom>
        </p:spPr>
      </p:pic>
    </p:spTree>
    <p:extLst>
      <p:ext uri="{BB962C8B-B14F-4D97-AF65-F5344CB8AC3E}">
        <p14:creationId xmlns:p14="http://schemas.microsoft.com/office/powerpoint/2010/main" val="33806390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Example: Reporting CIs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endParaRPr lang="en-GB" sz="24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90</a:t>
            </a:fld>
            <a:endParaRPr lang="en-GB"/>
          </a:p>
        </p:txBody>
      </p:sp>
      <p:pic>
        <p:nvPicPr>
          <p:cNvPr id="5" name="Picture 4">
            <a:extLst>
              <a:ext uri="{FF2B5EF4-FFF2-40B4-BE49-F238E27FC236}">
                <a16:creationId xmlns:a16="http://schemas.microsoft.com/office/drawing/2014/main" id="{3DB31289-1349-E942-B981-269EE59A8512}"/>
              </a:ext>
            </a:extLst>
          </p:cNvPr>
          <p:cNvPicPr/>
          <p:nvPr/>
        </p:nvPicPr>
        <p:blipFill>
          <a:blip r:embed="rId2"/>
          <a:stretch>
            <a:fillRect/>
          </a:stretch>
        </p:blipFill>
        <p:spPr>
          <a:xfrm>
            <a:off x="252095" y="2153311"/>
            <a:ext cx="4319905" cy="2760345"/>
          </a:xfrm>
          <a:prstGeom prst="rect">
            <a:avLst/>
          </a:prstGeom>
        </p:spPr>
      </p:pic>
      <p:pic>
        <p:nvPicPr>
          <p:cNvPr id="6" name="Picture 5">
            <a:extLst>
              <a:ext uri="{FF2B5EF4-FFF2-40B4-BE49-F238E27FC236}">
                <a16:creationId xmlns:a16="http://schemas.microsoft.com/office/drawing/2014/main" id="{BF00CCFF-A1AE-584B-8CDA-76CA6B7F9A11}"/>
              </a:ext>
            </a:extLst>
          </p:cNvPr>
          <p:cNvPicPr/>
          <p:nvPr/>
        </p:nvPicPr>
        <p:blipFill>
          <a:blip r:embed="rId3"/>
          <a:stretch>
            <a:fillRect/>
          </a:stretch>
        </p:blipFill>
        <p:spPr>
          <a:xfrm>
            <a:off x="4572000" y="2153311"/>
            <a:ext cx="4319905" cy="2760345"/>
          </a:xfrm>
          <a:prstGeom prst="rect">
            <a:avLst/>
          </a:prstGeom>
        </p:spPr>
      </p:pic>
      <p:sp>
        <p:nvSpPr>
          <p:cNvPr id="14" name="TextBox 13">
            <a:extLst>
              <a:ext uri="{FF2B5EF4-FFF2-40B4-BE49-F238E27FC236}">
                <a16:creationId xmlns:a16="http://schemas.microsoft.com/office/drawing/2014/main" id="{308AF86D-11D2-1640-A28A-178D6E80CF89}"/>
              </a:ext>
            </a:extLst>
          </p:cNvPr>
          <p:cNvSpPr txBox="1"/>
          <p:nvPr/>
        </p:nvSpPr>
        <p:spPr>
          <a:xfrm>
            <a:off x="6005813" y="1565458"/>
            <a:ext cx="2064774" cy="307777"/>
          </a:xfrm>
          <a:prstGeom prst="rect">
            <a:avLst/>
          </a:prstGeom>
          <a:noFill/>
        </p:spPr>
        <p:txBody>
          <a:bodyPr wrap="square" rtlCol="0">
            <a:spAutoFit/>
          </a:bodyPr>
          <a:lstStyle/>
          <a:p>
            <a:r>
              <a:rPr lang="en-US" sz="1400" dirty="0"/>
              <a:t>From Cumming (2012)</a:t>
            </a:r>
          </a:p>
        </p:txBody>
      </p:sp>
    </p:spTree>
    <p:extLst>
      <p:ext uri="{BB962C8B-B14F-4D97-AF65-F5344CB8AC3E}">
        <p14:creationId xmlns:p14="http://schemas.microsoft.com/office/powerpoint/2010/main" val="39862313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Questions?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91</a:t>
            </a:fld>
            <a:endParaRPr lang="en-GB"/>
          </a:p>
        </p:txBody>
      </p:sp>
      <p:pic>
        <p:nvPicPr>
          <p:cNvPr id="4" name="Picture 3">
            <a:extLst>
              <a:ext uri="{FF2B5EF4-FFF2-40B4-BE49-F238E27FC236}">
                <a16:creationId xmlns:a16="http://schemas.microsoft.com/office/drawing/2014/main" id="{2920437D-7A94-D74A-9F25-112F633AB4EA}"/>
              </a:ext>
            </a:extLst>
          </p:cNvPr>
          <p:cNvPicPr>
            <a:picLocks noChangeAspect="1"/>
          </p:cNvPicPr>
          <p:nvPr/>
        </p:nvPicPr>
        <p:blipFill>
          <a:blip r:embed="rId3"/>
          <a:stretch>
            <a:fillRect/>
          </a:stretch>
        </p:blipFill>
        <p:spPr>
          <a:xfrm>
            <a:off x="6073511" y="2501390"/>
            <a:ext cx="2221705" cy="2205567"/>
          </a:xfrm>
          <a:prstGeom prst="rect">
            <a:avLst/>
          </a:prstGeom>
        </p:spPr>
      </p:pic>
      <p:sp>
        <p:nvSpPr>
          <p:cNvPr id="5" name="TextBox 4">
            <a:extLst>
              <a:ext uri="{FF2B5EF4-FFF2-40B4-BE49-F238E27FC236}">
                <a16:creationId xmlns:a16="http://schemas.microsoft.com/office/drawing/2014/main" id="{92C8B283-78B6-5148-849F-6638EBAF9945}"/>
              </a:ext>
            </a:extLst>
          </p:cNvPr>
          <p:cNvSpPr txBox="1"/>
          <p:nvPr/>
        </p:nvSpPr>
        <p:spPr>
          <a:xfrm>
            <a:off x="6400801" y="5099144"/>
            <a:ext cx="1386348" cy="307777"/>
          </a:xfrm>
          <a:prstGeom prst="rect">
            <a:avLst/>
          </a:prstGeom>
          <a:noFill/>
        </p:spPr>
        <p:txBody>
          <a:bodyPr wrap="square" rtlCol="0">
            <a:spAutoFit/>
          </a:bodyPr>
          <a:lstStyle/>
          <a:p>
            <a:r>
              <a:rPr lang="en-US" sz="1400" dirty="0"/>
              <a:t>Cumming (2012)</a:t>
            </a:r>
          </a:p>
        </p:txBody>
      </p:sp>
    </p:spTree>
    <p:extLst>
      <p:ext uri="{BB962C8B-B14F-4D97-AF65-F5344CB8AC3E}">
        <p14:creationId xmlns:p14="http://schemas.microsoft.com/office/powerpoint/2010/main" val="308885980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91E2-2367-4C1F-B4FE-3EB55EC777C2}"/>
              </a:ext>
            </a:extLst>
          </p:cNvPr>
          <p:cNvSpPr>
            <a:spLocks noGrp="1"/>
          </p:cNvSpPr>
          <p:nvPr>
            <p:ph type="ctrTitle"/>
          </p:nvPr>
        </p:nvSpPr>
        <p:spPr/>
        <p:txBody>
          <a:bodyPr/>
          <a:lstStyle/>
          <a:p>
            <a:r>
              <a:rPr lang="en-GB" dirty="0"/>
              <a:t>Quantitative Research Methods</a:t>
            </a:r>
          </a:p>
        </p:txBody>
      </p:sp>
      <p:sp>
        <p:nvSpPr>
          <p:cNvPr id="3" name="Subtitle 2">
            <a:extLst>
              <a:ext uri="{FF2B5EF4-FFF2-40B4-BE49-F238E27FC236}">
                <a16:creationId xmlns:a16="http://schemas.microsoft.com/office/drawing/2014/main" id="{C456EED3-C2AC-4450-A7FA-4574FCADC574}"/>
              </a:ext>
            </a:extLst>
          </p:cNvPr>
          <p:cNvSpPr>
            <a:spLocks noGrp="1"/>
          </p:cNvSpPr>
          <p:nvPr>
            <p:ph type="subTitle" idx="1"/>
          </p:nvPr>
        </p:nvSpPr>
        <p:spPr/>
        <p:txBody>
          <a:bodyPr>
            <a:noAutofit/>
          </a:bodyPr>
          <a:lstStyle/>
          <a:p>
            <a:r>
              <a:rPr lang="en-GB" dirty="0"/>
              <a:t>February 27, 2023</a:t>
            </a:r>
          </a:p>
          <a:p>
            <a:r>
              <a:rPr lang="en-GB" dirty="0"/>
              <a:t>Professor Patrick Rebuschat</a:t>
            </a:r>
          </a:p>
          <a:p>
            <a:r>
              <a:rPr lang="en-GB" sz="2400" dirty="0" err="1">
                <a:hlinkClick r:id="rId3"/>
              </a:rPr>
              <a:t>p.rebuschat@lancaster.ac.uk</a:t>
            </a:r>
            <a:endParaRPr lang="en-GB" sz="2400" dirty="0"/>
          </a:p>
        </p:txBody>
      </p:sp>
      <p:sp>
        <p:nvSpPr>
          <p:cNvPr id="4" name="Slide Number Placeholder 3">
            <a:extLst>
              <a:ext uri="{FF2B5EF4-FFF2-40B4-BE49-F238E27FC236}">
                <a16:creationId xmlns:a16="http://schemas.microsoft.com/office/drawing/2014/main" id="{A97E6797-6EA7-4696-9934-2BCE8C54A3CE}"/>
              </a:ext>
            </a:extLst>
          </p:cNvPr>
          <p:cNvSpPr>
            <a:spLocks noGrp="1"/>
          </p:cNvSpPr>
          <p:nvPr>
            <p:ph type="sldNum" sz="quarter" idx="12"/>
          </p:nvPr>
        </p:nvSpPr>
        <p:spPr/>
        <p:txBody>
          <a:bodyPr/>
          <a:lstStyle/>
          <a:p>
            <a:fld id="{6998E55D-8E2A-4AFE-A61C-B5DBBB7761E7}" type="slidenum">
              <a:rPr lang="en-GB" smtClean="0"/>
              <a:pPr/>
              <a:t>92</a:t>
            </a:fld>
            <a:endParaRPr lang="en-GB"/>
          </a:p>
        </p:txBody>
      </p:sp>
    </p:spTree>
    <p:extLst>
      <p:ext uri="{BB962C8B-B14F-4D97-AF65-F5344CB8AC3E}">
        <p14:creationId xmlns:p14="http://schemas.microsoft.com/office/powerpoint/2010/main" val="7898135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The Law of Large Numbers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5320657" cy="3872733"/>
          </a:xfrm>
        </p:spPr>
        <p:txBody>
          <a:bodyPr>
            <a:noAutofit/>
          </a:bodyPr>
          <a:lstStyle/>
          <a:p>
            <a:r>
              <a:rPr lang="en-GB" dirty="0"/>
              <a:t>A theorem that describes the result of performing the same experiment a large number of times.</a:t>
            </a:r>
          </a:p>
          <a:p>
            <a:endParaRPr lang="en-GB" dirty="0"/>
          </a:p>
          <a:p>
            <a:r>
              <a:rPr lang="en-GB" dirty="0"/>
              <a:t>This could mean rolling dice many times, drawing many independent samples from our population of interest, and so forth.</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93</a:t>
            </a:fld>
            <a:endParaRPr lang="en-GB"/>
          </a:p>
        </p:txBody>
      </p:sp>
      <p:pic>
        <p:nvPicPr>
          <p:cNvPr id="5" name="Picture 4">
            <a:extLst>
              <a:ext uri="{FF2B5EF4-FFF2-40B4-BE49-F238E27FC236}">
                <a16:creationId xmlns:a16="http://schemas.microsoft.com/office/drawing/2014/main" id="{E021FB46-4026-4F42-8C18-1C37E9E0305A}"/>
              </a:ext>
            </a:extLst>
          </p:cNvPr>
          <p:cNvPicPr>
            <a:picLocks noChangeAspect="1"/>
          </p:cNvPicPr>
          <p:nvPr/>
        </p:nvPicPr>
        <p:blipFill>
          <a:blip r:embed="rId3"/>
          <a:stretch>
            <a:fillRect/>
          </a:stretch>
        </p:blipFill>
        <p:spPr>
          <a:xfrm>
            <a:off x="6350000" y="2234153"/>
            <a:ext cx="1937109" cy="2262896"/>
          </a:xfrm>
          <a:prstGeom prst="rect">
            <a:avLst/>
          </a:prstGeom>
        </p:spPr>
      </p:pic>
      <p:sp>
        <p:nvSpPr>
          <p:cNvPr id="7" name="Rectangle 6">
            <a:extLst>
              <a:ext uri="{FF2B5EF4-FFF2-40B4-BE49-F238E27FC236}">
                <a16:creationId xmlns:a16="http://schemas.microsoft.com/office/drawing/2014/main" id="{9C84652D-EF85-FE48-AFAB-FE8E89A9118A}"/>
              </a:ext>
            </a:extLst>
          </p:cNvPr>
          <p:cNvSpPr/>
          <p:nvPr/>
        </p:nvSpPr>
        <p:spPr>
          <a:xfrm>
            <a:off x="6350000" y="4937031"/>
            <a:ext cx="1937109" cy="923330"/>
          </a:xfrm>
          <a:prstGeom prst="rect">
            <a:avLst/>
          </a:prstGeom>
        </p:spPr>
        <p:txBody>
          <a:bodyPr wrap="square">
            <a:spAutoFit/>
          </a:bodyPr>
          <a:lstStyle/>
          <a:p>
            <a:r>
              <a:rPr lang="en-GB" dirty="0"/>
              <a:t>First formal proof by Jakob Bernoulli (1713)</a:t>
            </a:r>
            <a:endParaRPr lang="en-US" dirty="0"/>
          </a:p>
        </p:txBody>
      </p:sp>
    </p:spTree>
    <p:extLst>
      <p:ext uri="{BB962C8B-B14F-4D97-AF65-F5344CB8AC3E}">
        <p14:creationId xmlns:p14="http://schemas.microsoft.com/office/powerpoint/2010/main" val="32074681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The LLN states….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r>
              <a:rPr lang="en-GB" dirty="0"/>
              <a:t>We can determine characteristics of a population as long as we draw enough samples.</a:t>
            </a:r>
          </a:p>
          <a:p>
            <a:pPr marL="0" indent="0">
              <a:buNone/>
            </a:pPr>
            <a:endParaRPr lang="en-GB" dirty="0"/>
          </a:p>
          <a:p>
            <a:pPr marL="0" indent="0">
              <a:buNone/>
            </a:pPr>
            <a:r>
              <a:rPr lang="en-GB" dirty="0"/>
              <a:t>The more random samples we draw from the population, the closer we get to the population parameter.</a:t>
            </a:r>
          </a:p>
          <a:p>
            <a:pPr marL="0" lv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94</a:t>
            </a:fld>
            <a:endParaRPr lang="en-GB"/>
          </a:p>
        </p:txBody>
      </p:sp>
    </p:spTree>
    <p:extLst>
      <p:ext uri="{BB962C8B-B14F-4D97-AF65-F5344CB8AC3E}">
        <p14:creationId xmlns:p14="http://schemas.microsoft.com/office/powerpoint/2010/main" val="68307560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fontScale="90000"/>
          </a:bodyPr>
          <a:lstStyle/>
          <a:p>
            <a:r>
              <a:rPr lang="en-GB" dirty="0"/>
              <a:t>What happens to the mean scores when you keep rolling a fair die</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lv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95</a:t>
            </a:fld>
            <a:endParaRPr lang="en-GB"/>
          </a:p>
        </p:txBody>
      </p:sp>
      <p:pic>
        <p:nvPicPr>
          <p:cNvPr id="5" name="Picture 4">
            <a:extLst>
              <a:ext uri="{FF2B5EF4-FFF2-40B4-BE49-F238E27FC236}">
                <a16:creationId xmlns:a16="http://schemas.microsoft.com/office/drawing/2014/main" id="{4016E477-57CE-744D-A6F8-D3047E65204C}"/>
              </a:ext>
            </a:extLst>
          </p:cNvPr>
          <p:cNvPicPr>
            <a:picLocks noChangeAspect="1"/>
          </p:cNvPicPr>
          <p:nvPr/>
        </p:nvPicPr>
        <p:blipFill>
          <a:blip r:embed="rId3"/>
          <a:stretch>
            <a:fillRect/>
          </a:stretch>
        </p:blipFill>
        <p:spPr>
          <a:xfrm>
            <a:off x="1365083" y="2033409"/>
            <a:ext cx="6413834" cy="4274220"/>
          </a:xfrm>
          <a:prstGeom prst="rect">
            <a:avLst/>
          </a:prstGeom>
        </p:spPr>
      </p:pic>
    </p:spTree>
    <p:extLst>
      <p:ext uri="{BB962C8B-B14F-4D97-AF65-F5344CB8AC3E}">
        <p14:creationId xmlns:p14="http://schemas.microsoft.com/office/powerpoint/2010/main" val="328321944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Handout task 3:  </a:t>
            </a:r>
            <a:br>
              <a:rPr lang="en-GB" dirty="0"/>
            </a:br>
            <a:r>
              <a:rPr lang="en-GB" dirty="0"/>
              <a:t>The LLN in action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49" y="2234153"/>
            <a:ext cx="3023857" cy="3872733"/>
          </a:xfrm>
        </p:spPr>
        <p:txBody>
          <a:bodyPr>
            <a:noAutofit/>
          </a:bodyPr>
          <a:lstStyle/>
          <a:p>
            <a:pPr marL="0" lvl="0" indent="0">
              <a:buNone/>
            </a:pPr>
            <a:r>
              <a:rPr lang="en-US" dirty="0"/>
              <a:t>How does the number of randomly-drawn samples (5, 10, 100 draws) affect the three sampling distributions and the mean of each?</a:t>
            </a:r>
            <a:r>
              <a:rPr lang="en-GB" dirty="0"/>
              <a:t> </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96</a:t>
            </a:fld>
            <a:endParaRPr lang="en-GB"/>
          </a:p>
        </p:txBody>
      </p:sp>
      <p:pic>
        <p:nvPicPr>
          <p:cNvPr id="8" name="Picture 7">
            <a:extLst>
              <a:ext uri="{FF2B5EF4-FFF2-40B4-BE49-F238E27FC236}">
                <a16:creationId xmlns:a16="http://schemas.microsoft.com/office/drawing/2014/main" id="{1C58F520-F390-5F48-B992-D371E93F53BE}"/>
              </a:ext>
            </a:extLst>
          </p:cNvPr>
          <p:cNvPicPr>
            <a:picLocks noChangeAspect="1"/>
          </p:cNvPicPr>
          <p:nvPr/>
        </p:nvPicPr>
        <p:blipFill>
          <a:blip r:embed="rId3"/>
          <a:stretch>
            <a:fillRect/>
          </a:stretch>
        </p:blipFill>
        <p:spPr>
          <a:xfrm>
            <a:off x="3652507" y="2206943"/>
            <a:ext cx="5040000" cy="4273860"/>
          </a:xfrm>
          <a:prstGeom prst="rect">
            <a:avLst/>
          </a:prstGeom>
        </p:spPr>
      </p:pic>
    </p:spTree>
    <p:extLst>
      <p:ext uri="{BB962C8B-B14F-4D97-AF65-F5344CB8AC3E}">
        <p14:creationId xmlns:p14="http://schemas.microsoft.com/office/powerpoint/2010/main" val="40126722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Questions?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97</a:t>
            </a:fld>
            <a:endParaRPr lang="en-GB"/>
          </a:p>
        </p:txBody>
      </p:sp>
    </p:spTree>
    <p:extLst>
      <p:ext uri="{BB962C8B-B14F-4D97-AF65-F5344CB8AC3E}">
        <p14:creationId xmlns:p14="http://schemas.microsoft.com/office/powerpoint/2010/main" val="422810133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The Central Limit Theorem</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r>
              <a:rPr lang="en-GB" dirty="0"/>
              <a:t>LLN implies: The result of repeatedly sampling from the population can be predicted with 100% accuracy. Repetition (drawing more and more samples) allows us to achieve better accuracy about the population mean.</a:t>
            </a:r>
          </a:p>
          <a:p>
            <a:endParaRPr lang="en-GB" dirty="0"/>
          </a:p>
          <a:p>
            <a:r>
              <a:rPr lang="en-GB" dirty="0"/>
              <a:t>But: We cannot draw an infinite number of samples as time and money are finite! Luckily, we don’t have to, and the CLT explains why.</a:t>
            </a:r>
          </a:p>
          <a:p>
            <a:pPr marL="0" lv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98</a:t>
            </a:fld>
            <a:endParaRPr lang="en-GB"/>
          </a:p>
        </p:txBody>
      </p:sp>
    </p:spTree>
    <p:extLst>
      <p:ext uri="{BB962C8B-B14F-4D97-AF65-F5344CB8AC3E}">
        <p14:creationId xmlns:p14="http://schemas.microsoft.com/office/powerpoint/2010/main" val="39568298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The CLT states…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r>
              <a:rPr lang="en-GB" dirty="0"/>
              <a:t>As the number of observations increases in each sample, the shape of the sampling distribution will approximate a normal distribution.</a:t>
            </a:r>
          </a:p>
          <a:p>
            <a:endParaRPr lang="en-GB" b="1" dirty="0"/>
          </a:p>
          <a:p>
            <a:r>
              <a:rPr lang="en-GB" dirty="0"/>
              <a:t>The sampling distribution of the mean will always be normally distributed, as long as the sample size is large enough.</a:t>
            </a:r>
          </a:p>
          <a:p>
            <a:endParaRPr lang="en-GB" dirty="0"/>
          </a:p>
          <a:p>
            <a:r>
              <a:rPr lang="en-GB" dirty="0"/>
              <a:t>This holds true even if the population is not normally distributed!</a:t>
            </a:r>
          </a:p>
          <a:p>
            <a:endParaRPr lang="en-GB" dirty="0"/>
          </a:p>
          <a:p>
            <a:endParaRPr lang="en-GB" dirty="0"/>
          </a:p>
          <a:p>
            <a:r>
              <a:rPr lang="en-GB" dirty="0"/>
              <a:t>This is helpful because if we know that the sampling distribution will begin to look like a standard normal curve, we can calculate exactly how far we are from the population parameter (the true mean of the population).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99</a:t>
            </a:fld>
            <a:endParaRPr lang="en-GB"/>
          </a:p>
        </p:txBody>
      </p:sp>
    </p:spTree>
    <p:extLst>
      <p:ext uri="{BB962C8B-B14F-4D97-AF65-F5344CB8AC3E}">
        <p14:creationId xmlns:p14="http://schemas.microsoft.com/office/powerpoint/2010/main" val="3093276808"/>
      </p:ext>
    </p:extLst>
  </p:cSld>
  <p:clrMapOvr>
    <a:masterClrMapping/>
  </p:clrMapOvr>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44546A"/>
      </a:hlink>
      <a:folHlink>
        <a:srgbClr val="44546A"/>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C76D08EAF6CD747AE18F062D238E9CD" ma:contentTypeVersion="13" ma:contentTypeDescription="Create a new document." ma:contentTypeScope="" ma:versionID="bcd5617098796b76d82e6d13e07f6a1b">
  <xsd:schema xmlns:xsd="http://www.w3.org/2001/XMLSchema" xmlns:xs="http://www.w3.org/2001/XMLSchema" xmlns:p="http://schemas.microsoft.com/office/2006/metadata/properties" xmlns:ns3="bd43519d-ead2-4ba1-ba32-c0379276acbd" xmlns:ns4="134246ac-c077-4814-adad-0c52def46e24" targetNamespace="http://schemas.microsoft.com/office/2006/metadata/properties" ma:root="true" ma:fieldsID="f1a762f868456c3382bb38ddb2f5f897" ns3:_="" ns4:_="">
    <xsd:import namespace="bd43519d-ead2-4ba1-ba32-c0379276acbd"/>
    <xsd:import namespace="134246ac-c077-4814-adad-0c52def46e24"/>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ServiceLocation"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43519d-ead2-4ba1-ba32-c0379276ac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34246ac-c077-4814-adad-0c52def46e24"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ADD74F7-50EA-415B-AF38-AB7B4187FF75}">
  <ds:schemaRefs>
    <ds:schemaRef ds:uri="http://schemas.openxmlformats.org/package/2006/metadata/core-properties"/>
    <ds:schemaRef ds:uri="http://purl.org/dc/terms/"/>
    <ds:schemaRef ds:uri="http://schemas.microsoft.com/office/infopath/2007/PartnerControls"/>
    <ds:schemaRef ds:uri="http://purl.org/dc/elements/1.1/"/>
    <ds:schemaRef ds:uri="bd43519d-ead2-4ba1-ba32-c0379276acbd"/>
    <ds:schemaRef ds:uri="http://schemas.microsoft.com/office/2006/documentManagement/types"/>
    <ds:schemaRef ds:uri="http://schemas.microsoft.com/office/2006/metadata/properties"/>
    <ds:schemaRef ds:uri="http://purl.org/dc/dcmitype/"/>
    <ds:schemaRef ds:uri="134246ac-c077-4814-adad-0c52def46e24"/>
    <ds:schemaRef ds:uri="http://www.w3.org/XML/1998/namespace"/>
  </ds:schemaRefs>
</ds:datastoreItem>
</file>

<file path=customXml/itemProps2.xml><?xml version="1.0" encoding="utf-8"?>
<ds:datastoreItem xmlns:ds="http://schemas.openxmlformats.org/officeDocument/2006/customXml" ds:itemID="{B81B5112-3458-4941-8B17-6F6935090D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43519d-ead2-4ba1-ba32-c0379276acbd"/>
    <ds:schemaRef ds:uri="134246ac-c077-4814-adad-0c52def46e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C59DCF2-409A-46D8-842B-11E85ED6BAF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5377</Words>
  <Application>Microsoft Macintosh PowerPoint</Application>
  <PresentationFormat>On-screen Show (4:3)</PresentationFormat>
  <Paragraphs>742</Paragraphs>
  <Slides>108</Slides>
  <Notes>69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108</vt:i4>
      </vt:variant>
    </vt:vector>
  </HeadingPairs>
  <TitlesOfParts>
    <vt:vector size="116" baseType="lpstr">
      <vt:lpstr>Arial</vt:lpstr>
      <vt:lpstr>Calibri</vt:lpstr>
      <vt:lpstr>Calibri Light</vt:lpstr>
      <vt:lpstr>Cambria</vt:lpstr>
      <vt:lpstr>Cambria Math</vt:lpstr>
      <vt:lpstr>Symbol</vt:lpstr>
      <vt:lpstr>Wingdings</vt:lpstr>
      <vt:lpstr>Office Theme</vt:lpstr>
      <vt:lpstr>Quantitative Research Methods</vt:lpstr>
      <vt:lpstr>Reminder from last week</vt:lpstr>
      <vt:lpstr>Important concepts</vt:lpstr>
      <vt:lpstr>Populations</vt:lpstr>
      <vt:lpstr>Samples</vt:lpstr>
      <vt:lpstr>Statistical inference</vt:lpstr>
      <vt:lpstr>Why is random sampling so important?</vt:lpstr>
      <vt:lpstr>Many types of distributions</vt:lpstr>
      <vt:lpstr>PowerPoint Presentation</vt:lpstr>
      <vt:lpstr>Why do normal distributions matter?</vt:lpstr>
      <vt:lpstr>68% of the values will fall within approximately one SD of the mean.</vt:lpstr>
      <vt:lpstr>96% of the values will fall within approximately two SDs of the mean.</vt:lpstr>
      <vt:lpstr>98% of the values will fall within approximately three SDs of the mean.</vt:lpstr>
      <vt:lpstr>What is a sampling distribution?</vt:lpstr>
      <vt:lpstr>Sampling distributions tend towards normality</vt:lpstr>
      <vt:lpstr>Population distribution: Normal Sampling distribution: Normal</vt:lpstr>
      <vt:lpstr>Population distribution: Uniform Sampling distribution: Normal</vt:lpstr>
      <vt:lpstr>Population distribution: Skewed Sampling distribution: Normal</vt:lpstr>
      <vt:lpstr>Population distribution: Skewed Sampling distribution: Normal</vt:lpstr>
      <vt:lpstr>Sampling distributions tend towards normality</vt:lpstr>
      <vt:lpstr>Assumption behind our statistical models </vt:lpstr>
      <vt:lpstr>Questions?</vt:lpstr>
      <vt:lpstr>Our plan for today</vt:lpstr>
      <vt:lpstr>ESCI: Exploratory Software for Confidence Intervals</vt:lpstr>
      <vt:lpstr>A word about simulations and real life</vt:lpstr>
      <vt:lpstr>Simulations !!!</vt:lpstr>
      <vt:lpstr>Real life…</vt:lpstr>
      <vt:lpstr>Standard normal distribution and standard scores</vt:lpstr>
      <vt:lpstr>Normal distribution</vt:lpstr>
      <vt:lpstr>Normal distribution</vt:lpstr>
      <vt:lpstr>Normal distribution:  A family of distributions</vt:lpstr>
      <vt:lpstr>The standard normal distribution</vt:lpstr>
      <vt:lpstr>What is the standard normal distribution?</vt:lpstr>
      <vt:lpstr>What is the standard score?</vt:lpstr>
      <vt:lpstr>How to calculate a standard (z) score?</vt:lpstr>
      <vt:lpstr>An example (handout task 1)</vt:lpstr>
      <vt:lpstr>Interpreting z-scores</vt:lpstr>
      <vt:lpstr>What do these z-scores mean? </vt:lpstr>
      <vt:lpstr>Let’s inspect the three z-scores via ESCI.</vt:lpstr>
      <vt:lpstr>Practice converting raw scores to z-scores in R</vt:lpstr>
      <vt:lpstr>What do the z-scores and percentiles tell us about each raw score?</vt:lpstr>
      <vt:lpstr>Statistical estimation</vt:lpstr>
      <vt:lpstr>Statistical inference</vt:lpstr>
      <vt:lpstr>What is statistical estimation?</vt:lpstr>
      <vt:lpstr>The New Statistics</vt:lpstr>
      <vt:lpstr>The New Statistics</vt:lpstr>
      <vt:lpstr>The New Statistics: References</vt:lpstr>
      <vt:lpstr>Important concepts</vt:lpstr>
      <vt:lpstr>Sampling distribution of the sample mean</vt:lpstr>
      <vt:lpstr>Sampling variability</vt:lpstr>
      <vt:lpstr>Why are some bubbles (M) closer to the blue line () and some further away?</vt:lpstr>
      <vt:lpstr>Statistical estimation focuses on finding two estimates.</vt:lpstr>
      <vt:lpstr>The dance of the means</vt:lpstr>
      <vt:lpstr>Drunken dance:   = 50,  = 20, N = 10</vt:lpstr>
      <vt:lpstr>Sober dance:   = 50,  = 20, N = 50</vt:lpstr>
      <vt:lpstr>Very sober dance:  = 50,  = 20, N = 100</vt:lpstr>
      <vt:lpstr>Compare the two dances of the means</vt:lpstr>
      <vt:lpstr> = 50,  = 20, N = 20</vt:lpstr>
      <vt:lpstr> = 50,  = 10, N = 20</vt:lpstr>
      <vt:lpstr>Compare the effect of sigma  on the dances of the means</vt:lpstr>
      <vt:lpstr>Standard error</vt:lpstr>
      <vt:lpstr>Standard error</vt:lpstr>
      <vt:lpstr>Error of estimation (M – )</vt:lpstr>
      <vt:lpstr>Error of estimation (M – )</vt:lpstr>
      <vt:lpstr>Margin of error</vt:lpstr>
      <vt:lpstr>Margin of error</vt:lpstr>
      <vt:lpstr>Margin of error: The green boundaries</vt:lpstr>
      <vt:lpstr>Most sample means fall WITHIN MOE boundaries.</vt:lpstr>
      <vt:lpstr>Time?</vt:lpstr>
      <vt:lpstr>Quantitative Research Methods</vt:lpstr>
      <vt:lpstr>Confidence intervals</vt:lpstr>
      <vt:lpstr>What is a confidence interval?</vt:lpstr>
      <vt:lpstr>Confidence interval for one sample</vt:lpstr>
      <vt:lpstr>What is a confidence interval?</vt:lpstr>
      <vt:lpstr>How often does the CI include the population parameter ?</vt:lpstr>
      <vt:lpstr>In 36 out of 37 cases (97%)!</vt:lpstr>
      <vt:lpstr>It’s like magic (except it isn’t)</vt:lpstr>
      <vt:lpstr>Calculating the 95% CI:  When we know </vt:lpstr>
      <vt:lpstr>Calculating the 95% CI:  When we do NOT know  and when the sample size is small</vt:lpstr>
      <vt:lpstr>The t-distribution</vt:lpstr>
      <vt:lpstr>The t-distribution is more conservative</vt:lpstr>
      <vt:lpstr>The t-distribution depends on sample size</vt:lpstr>
      <vt:lpstr>t-distribution, df = 10 (meaning: N = 11), t95 = 2.228 for 95%</vt:lpstr>
      <vt:lpstr>t-distribution, df = 89 (meaning: N = 90), t95 = 1.987 for 95%</vt:lpstr>
      <vt:lpstr>Example: Assume M = 45, SD = 10, N = 11. Then our CI calculation would look like this.</vt:lpstr>
      <vt:lpstr>How do we interpret this?</vt:lpstr>
      <vt:lpstr>Practice calculating confidence intervals in R</vt:lpstr>
      <vt:lpstr>The American Psychological Association recommends:</vt:lpstr>
      <vt:lpstr>Example: Reporting CIs</vt:lpstr>
      <vt:lpstr>Example: Reporting CIs</vt:lpstr>
      <vt:lpstr>Questions?</vt:lpstr>
      <vt:lpstr>Quantitative Research Methods</vt:lpstr>
      <vt:lpstr>The Law of Large Numbers</vt:lpstr>
      <vt:lpstr>The LLN states….</vt:lpstr>
      <vt:lpstr>What happens to the mean scores when you keep rolling a fair die</vt:lpstr>
      <vt:lpstr>Handout task 3:   The LLN in action</vt:lpstr>
      <vt:lpstr>Questions?</vt:lpstr>
      <vt:lpstr>The Central Limit Theorem</vt:lpstr>
      <vt:lpstr>The CLT states…</vt:lpstr>
      <vt:lpstr>Questions?</vt:lpstr>
      <vt:lpstr>Quantitative Research Methods</vt:lpstr>
      <vt:lpstr>Around 68% of values are within 1 SD from the mean.</vt:lpstr>
      <vt:lpstr>Around 95% of values are within 2 SDs from the mean.</vt:lpstr>
      <vt:lpstr>Around 99.7% of values are within 3 SDs from the mean.</vt:lpstr>
      <vt:lpstr>Our plan for today</vt:lpstr>
      <vt:lpstr>68% of the values will fall within approximately one SD of the mean.</vt:lpstr>
      <vt:lpstr>96% of the values will fall within approximately two SDs of the mean.</vt:lpstr>
      <vt:lpstr>98% of the values will fall within approximately three SDs of the mean.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cp:lastPrinted>2023-02-27T13:30:25Z</cp:lastPrinted>
  <dcterms:created xsi:type="dcterms:W3CDTF">2020-06-05T16:59:37Z</dcterms:created>
  <dcterms:modified xsi:type="dcterms:W3CDTF">2023-02-27T14:03:55Z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0x0101000C76D08EAF6CD747AE18F062D238E9CD</vt:lpwstr>
  </property>
</Properties>
</file>